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9144000" cy="6858000" type="screen4x3"/>
  <p:notesSz cx="6858000" cy="9144000"/>
  <p:embeddedFontLst>
    <p:embeddedFont>
      <p:font typeface="Century" panose="02040604050505020304" pitchFamily="18" charset="0"/>
      <p:regular r:id="rId56"/>
    </p:embeddedFont>
    <p:embeddedFont>
      <p:font typeface="Century Gothic" panose="020B0502020202020204" pitchFamily="3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3" roundtripDataSignature="AMtx7mhU1UAngq0dEoeijRe9fKKHOFjc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itebook\_Anicka\Seminare\TMF\2023-2024\15-WetScroll\1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dirty="0"/>
              <a:t>data4x120%_1.csv</a:t>
            </a:r>
            <a:endParaRPr lang="en-US" dirty="0"/>
          </a:p>
        </c:rich>
      </c:tx>
      <c:layout>
        <c:manualLayout>
          <c:xMode val="edge"/>
          <c:yMode val="edge"/>
          <c:x val="0.68661860701075417"/>
          <c:y val="0.145673796143618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952559055118111"/>
          <c:y val="0.17746411483253588"/>
          <c:w val="0.82052909011373576"/>
          <c:h val="0.69715292167426435"/>
        </c:manualLayout>
      </c:layout>
      <c:scatterChart>
        <c:scatterStyle val="lineMarker"/>
        <c:varyColors val="0"/>
        <c:ser>
          <c:idx val="0"/>
          <c:order val="0"/>
          <c:tx>
            <c:strRef>
              <c:f>'3x3'!$D$3</c:f>
              <c:strCache>
                <c:ptCount val="1"/>
                <c:pt idx="0">
                  <c:v>k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4"/>
            <c:dispRSqr val="0"/>
            <c:dispEq val="0"/>
          </c:trendline>
          <c:xVal>
            <c:numRef>
              <c:f>'3x3'!$B$4:$B$38</c:f>
              <c:numCache>
                <c:formatCode>General</c:formatCode>
                <c:ptCount val="3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</c:numCache>
            </c:numRef>
          </c:xVal>
          <c:yVal>
            <c:numRef>
              <c:f>'3x3'!$D$4:$D$38</c:f>
              <c:numCache>
                <c:formatCode>General</c:formatCode>
                <c:ptCount val="35"/>
                <c:pt idx="0">
                  <c:v>1.6404199475065617E-2</c:v>
                </c:pt>
                <c:pt idx="1">
                  <c:v>3.8240917782026769E-2</c:v>
                </c:pt>
                <c:pt idx="2">
                  <c:v>5.9630292188431723E-2</c:v>
                </c:pt>
                <c:pt idx="3">
                  <c:v>0.13342228152101401</c:v>
                </c:pt>
                <c:pt idx="4">
                  <c:v>0.20234722784297854</c:v>
                </c:pt>
                <c:pt idx="5">
                  <c:v>0.28457598178713717</c:v>
                </c:pt>
                <c:pt idx="6">
                  <c:v>0.32499187520311995</c:v>
                </c:pt>
                <c:pt idx="7">
                  <c:v>0.3401360544217687</c:v>
                </c:pt>
                <c:pt idx="8">
                  <c:v>0.33886818027787191</c:v>
                </c:pt>
                <c:pt idx="9">
                  <c:v>0.44923629829290207</c:v>
                </c:pt>
                <c:pt idx="10">
                  <c:v>0.4690431519699812</c:v>
                </c:pt>
                <c:pt idx="11">
                  <c:v>0.76863950807071491</c:v>
                </c:pt>
                <c:pt idx="12">
                  <c:v>0.88028169014084512</c:v>
                </c:pt>
                <c:pt idx="13">
                  <c:v>0.90009000900090008</c:v>
                </c:pt>
                <c:pt idx="14">
                  <c:v>1.124859392575928</c:v>
                </c:pt>
                <c:pt idx="15">
                  <c:v>1.2804097311139564</c:v>
                </c:pt>
                <c:pt idx="16">
                  <c:v>1.3568521031207599</c:v>
                </c:pt>
                <c:pt idx="17">
                  <c:v>1.7035775127768313</c:v>
                </c:pt>
                <c:pt idx="18">
                  <c:v>2.0161290322580645</c:v>
                </c:pt>
                <c:pt idx="19">
                  <c:v>2.0661157024793391</c:v>
                </c:pt>
                <c:pt idx="20">
                  <c:v>2.1367521367521367</c:v>
                </c:pt>
                <c:pt idx="21">
                  <c:v>2.2675736961451247</c:v>
                </c:pt>
                <c:pt idx="22">
                  <c:v>2.1141649048625792</c:v>
                </c:pt>
                <c:pt idx="23">
                  <c:v>2.2321428571428572</c:v>
                </c:pt>
                <c:pt idx="24">
                  <c:v>2.0920502092050208</c:v>
                </c:pt>
                <c:pt idx="25">
                  <c:v>2.1008403361344539</c:v>
                </c:pt>
                <c:pt idx="26">
                  <c:v>1.9305019305019304</c:v>
                </c:pt>
                <c:pt idx="27">
                  <c:v>1.5455950540958268</c:v>
                </c:pt>
                <c:pt idx="28">
                  <c:v>1.41643059490085</c:v>
                </c:pt>
                <c:pt idx="29">
                  <c:v>1.1737089201877935</c:v>
                </c:pt>
                <c:pt idx="30">
                  <c:v>0.94786729857819907</c:v>
                </c:pt>
                <c:pt idx="31">
                  <c:v>0.64557779212395094</c:v>
                </c:pt>
                <c:pt idx="32">
                  <c:v>0.45495905368516837</c:v>
                </c:pt>
                <c:pt idx="33">
                  <c:v>0.12357884330202669</c:v>
                </c:pt>
                <c:pt idx="34">
                  <c:v>0.10058338362502514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2BF-4737-91F2-5969B894D9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9226335"/>
        <c:axId val="559229215"/>
      </c:scatterChart>
      <c:valAx>
        <c:axId val="5592263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t</a:t>
                </a:r>
              </a:p>
            </c:rich>
          </c:tx>
          <c:layout>
            <c:manualLayout>
              <c:xMode val="edge"/>
              <c:yMode val="edge"/>
              <c:x val="0.49662335958005249"/>
              <c:y val="0.879401725502015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59229215"/>
        <c:crosses val="autoZero"/>
        <c:crossBetween val="midCat"/>
      </c:valAx>
      <c:valAx>
        <c:axId val="55922921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sk-SK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kappa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55922633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4494356955380577"/>
          <c:y val="0.15631503597935428"/>
          <c:w val="0.26338976377952755"/>
          <c:h val="0.166269072825226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4" name="Google Shape;3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950687d906_1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7" name="Google Shape;457;g3950687d906_1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3" name="Google Shape;47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3" name="Google Shape;49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6" name="Google Shape;52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6" name="Google Shape;54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4" name="Google Shape;55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8" name="Google Shape;56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9" name="Google Shape;57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2" name="Google Shape;60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1" name="Google Shape;61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sk-SK"/>
              <a:t>Hlavne ze poriadne si urobte replikovatelny experiment – focu na aparaturu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sk-SK"/>
              <a:t>Triedit si data</a:t>
            </a:r>
            <a:endParaRPr/>
          </a:p>
        </p:txBody>
      </p:sp>
      <p:sp>
        <p:nvSpPr>
          <p:cNvPr id="618" name="Google Shape;61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6" name="Google Shape;62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4" name="Google Shape;63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5" name="Google Shape;65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-SK"/>
              <a:t>Zle viditeľné body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-SK"/>
              <a:t>Spojnica, ktorá je defaultná excelu a nemá fyzikálny zmysel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-SK"/>
              <a:t>Logaritmická y-ová os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-SK"/>
              <a:t>Neoznačené osi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-SK"/>
              <a:t>Zle viditeľné hodnoty na osiach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-SK"/>
              <a:t>Nepochopiteľná legenda a názov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-SK"/>
              <a:t>Chýbajúce errorbary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3" name="Google Shape;67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0" name="Google Shape;68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7" name="Google Shape;68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3" name="Google Shape;693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950687d90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3950687d90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0" name="Google Shape;700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0" name="Google Shape;710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-SK"/>
              <a:t>V tomto bode ste biznisman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-SK"/>
              <a:t>Pocas sutaze nemoze byt online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1" name="Google Shape;731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-SK"/>
              <a:t>Čo je to appendix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2" name="Google Shape;762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3" name="Google Shape;783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9" name="Google Shape;80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8" name="Google Shape;838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-SK"/>
              <a:t>Color coordination, bez preklepov, demonstrative animations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sk-SK"/>
              <a:t>Fake it till you make it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sk-SK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Toto nie je súťaž, ktorú stihneš za víkend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sk-SK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Musí to byť tvoja priorita natoľko, aby si všetko stihol do najbližšieho kola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2" name="Google Shape;88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94f729cb5f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7" name="Google Shape;887;g394f729cb5f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394f729cb5f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9" name="Google Shape;899;g394f729cb5f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950687d906_1_1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6" name="Google Shape;916;g3950687d906_1_1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394f729cb5f_0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4" name="Google Shape;924;g394f729cb5f_0_1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sk-SK"/>
              <a:t>Neboj sa byt kreativny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sk-SK"/>
              <a:t>Ozvi sa ucitelovi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sk-SK"/>
              <a:t>Ozvi sa univerzite – radi pozicaju aparaturu</a:t>
            </a:r>
            <a:endParaRPr/>
          </a:p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sk-SK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Ak potrebuješ pomoc, reach out - veľa učiteľov a profesorov je veľmi ochotných čo sa týka guidancu v teórii aj experimentoch</a:t>
            </a:r>
            <a:endParaRPr/>
          </a:p>
        </p:txBody>
      </p:sp>
      <p:sp>
        <p:nvSpPr>
          <p:cNvPr id="942" name="Google Shape;942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394f729cb5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9" name="Google Shape;949;g394f729cb5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394f729cb5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4" name="Google Shape;954;g394f729cb5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394f729cb5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3" name="Google Shape;963;g394f729cb5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394f729cb5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2" name="Google Shape;972;g394f729cb5f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2" name="Google Shape;39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394f729cb5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1" name="Google Shape;981;g394f729cb5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394f729cb5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0" name="Google Shape;990;g394f729cb5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394f729cb5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9" name="Google Shape;999;g394f729cb5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394f729cb5f_0_1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g394f729cb5f_0_1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94f729cb5f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g394f729cb5f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950687d906_1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g3950687d906_1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950687d906_1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2" name="Google Shape;442;g3950687d906_1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Introduc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3"/>
          <p:cNvSpPr txBox="1">
            <a:spLocks noGrp="1"/>
          </p:cNvSpPr>
          <p:nvPr>
            <p:ph type="ctrTitle"/>
          </p:nvPr>
        </p:nvSpPr>
        <p:spPr>
          <a:xfrm>
            <a:off x="2372753" y="2793600"/>
            <a:ext cx="4398493" cy="3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900"/>
              <a:buFont typeface="Century Gothic"/>
              <a:buNone/>
              <a:defRPr sz="239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subTitle" idx="1"/>
          </p:nvPr>
        </p:nvSpPr>
        <p:spPr>
          <a:xfrm>
            <a:off x="5990400" y="226800"/>
            <a:ext cx="2901600" cy="633600"/>
          </a:xfrm>
          <a:prstGeom prst="rect">
            <a:avLst/>
          </a:prstGeom>
          <a:noFill/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/>
          <p:nvPr/>
        </p:nvSpPr>
        <p:spPr>
          <a:xfrm>
            <a:off x="159026" y="127221"/>
            <a:ext cx="1971924" cy="86669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3"/>
          <p:cNvSpPr/>
          <p:nvPr/>
        </p:nvSpPr>
        <p:spPr>
          <a:xfrm>
            <a:off x="809151" y="105750"/>
            <a:ext cx="3127203" cy="78446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1" i="0" u="none" strike="noStrike" cap="none">
                <a:solidFill>
                  <a:srgbClr val="2D75B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ÚVODNÉ SÚSTREDENIE TMF 2025</a:t>
            </a:r>
            <a:endParaRPr sz="1800" b="1" i="0" u="none" strike="noStrike" cap="none">
              <a:solidFill>
                <a:srgbClr val="2D75B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" name="Google Shape;11;p3" descr="Coat of arms of Slovakia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26" y="127221"/>
            <a:ext cx="587127" cy="733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art1">
  <p:cSld name="4 Part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93" name="Google Shape;93;p9"/>
          <p:cNvSpPr/>
          <p:nvPr/>
        </p:nvSpPr>
        <p:spPr>
          <a:xfrm rot="5400000">
            <a:off x="5242794" y="5606676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9"/>
          <p:cNvSpPr/>
          <p:nvPr/>
        </p:nvSpPr>
        <p:spPr>
          <a:xfrm rot="5400000">
            <a:off x="7307576" y="5606676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9"/>
          <p:cNvSpPr/>
          <p:nvPr/>
        </p:nvSpPr>
        <p:spPr>
          <a:xfrm rot="5400000">
            <a:off x="1256030" y="5606677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9"/>
          <p:cNvSpPr/>
          <p:nvPr/>
        </p:nvSpPr>
        <p:spPr>
          <a:xfrm rot="5400000">
            <a:off x="3240312" y="5606677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1"/>
          </p:nvPr>
        </p:nvSpPr>
        <p:spPr>
          <a:xfrm>
            <a:off x="427283" y="6116323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2"/>
          </p:nvPr>
        </p:nvSpPr>
        <p:spPr>
          <a:xfrm>
            <a:off x="2411565" y="6116323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body" idx="3"/>
          </p:nvPr>
        </p:nvSpPr>
        <p:spPr>
          <a:xfrm>
            <a:off x="4414048" y="6116322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body" idx="4"/>
          </p:nvPr>
        </p:nvSpPr>
        <p:spPr>
          <a:xfrm>
            <a:off x="6478830" y="6116321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art1 subtitle">
  <p:cSld name="4 Part1 sub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104" name="Google Shape;104;p10"/>
          <p:cNvSpPr/>
          <p:nvPr/>
        </p:nvSpPr>
        <p:spPr>
          <a:xfrm rot="5400000">
            <a:off x="5242794" y="5606676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0"/>
          <p:cNvSpPr/>
          <p:nvPr/>
        </p:nvSpPr>
        <p:spPr>
          <a:xfrm rot="5400000">
            <a:off x="7307576" y="5606676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0"/>
          <p:cNvSpPr/>
          <p:nvPr/>
        </p:nvSpPr>
        <p:spPr>
          <a:xfrm rot="5400000">
            <a:off x="1256030" y="5606677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0"/>
          <p:cNvSpPr/>
          <p:nvPr/>
        </p:nvSpPr>
        <p:spPr>
          <a:xfrm rot="5400000">
            <a:off x="3240312" y="5606677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0"/>
          <p:cNvSpPr txBox="1">
            <a:spLocks noGrp="1"/>
          </p:cNvSpPr>
          <p:nvPr>
            <p:ph type="body" idx="1"/>
          </p:nvPr>
        </p:nvSpPr>
        <p:spPr>
          <a:xfrm>
            <a:off x="554400" y="1269211"/>
            <a:ext cx="1902197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body" idx="2"/>
          </p:nvPr>
        </p:nvSpPr>
        <p:spPr>
          <a:xfrm>
            <a:off x="427283" y="6116323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10"/>
          <p:cNvSpPr txBox="1">
            <a:spLocks noGrp="1"/>
          </p:cNvSpPr>
          <p:nvPr>
            <p:ph type="body" idx="3"/>
          </p:nvPr>
        </p:nvSpPr>
        <p:spPr>
          <a:xfrm>
            <a:off x="2411565" y="6116323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10"/>
          <p:cNvSpPr txBox="1">
            <a:spLocks noGrp="1"/>
          </p:cNvSpPr>
          <p:nvPr>
            <p:ph type="body" idx="4"/>
          </p:nvPr>
        </p:nvSpPr>
        <p:spPr>
          <a:xfrm>
            <a:off x="4414048" y="6116322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body" idx="5"/>
          </p:nvPr>
        </p:nvSpPr>
        <p:spPr>
          <a:xfrm>
            <a:off x="6478830" y="6116321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art2">
  <p:cSld name="4 Part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11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116" name="Google Shape;116;p11"/>
          <p:cNvSpPr/>
          <p:nvPr/>
        </p:nvSpPr>
        <p:spPr>
          <a:xfrm rot="5400000">
            <a:off x="5242794" y="5606676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1"/>
          <p:cNvSpPr/>
          <p:nvPr/>
        </p:nvSpPr>
        <p:spPr>
          <a:xfrm rot="5400000">
            <a:off x="7307576" y="5606676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1"/>
          <p:cNvSpPr/>
          <p:nvPr/>
        </p:nvSpPr>
        <p:spPr>
          <a:xfrm rot="5400000">
            <a:off x="3247477" y="5608650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1"/>
          <p:cNvSpPr/>
          <p:nvPr/>
        </p:nvSpPr>
        <p:spPr>
          <a:xfrm rot="5400000">
            <a:off x="1252160" y="5606677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427283" y="6116323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body" idx="2"/>
          </p:nvPr>
        </p:nvSpPr>
        <p:spPr>
          <a:xfrm>
            <a:off x="2411565" y="6116323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11"/>
          <p:cNvSpPr txBox="1">
            <a:spLocks noGrp="1"/>
          </p:cNvSpPr>
          <p:nvPr>
            <p:ph type="body" idx="3"/>
          </p:nvPr>
        </p:nvSpPr>
        <p:spPr>
          <a:xfrm>
            <a:off x="4414048" y="6116322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11"/>
          <p:cNvSpPr txBox="1">
            <a:spLocks noGrp="1"/>
          </p:cNvSpPr>
          <p:nvPr>
            <p:ph type="body" idx="4"/>
          </p:nvPr>
        </p:nvSpPr>
        <p:spPr>
          <a:xfrm>
            <a:off x="6478830" y="6116321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art2 subtitle">
  <p:cSld name="4 Part2 subtitl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12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127" name="Google Shape;127;p12"/>
          <p:cNvSpPr/>
          <p:nvPr/>
        </p:nvSpPr>
        <p:spPr>
          <a:xfrm rot="5400000">
            <a:off x="5242794" y="5606676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2"/>
          <p:cNvSpPr/>
          <p:nvPr/>
        </p:nvSpPr>
        <p:spPr>
          <a:xfrm rot="5400000">
            <a:off x="7307576" y="5606676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2"/>
          <p:cNvSpPr/>
          <p:nvPr/>
        </p:nvSpPr>
        <p:spPr>
          <a:xfrm rot="5400000">
            <a:off x="3247477" y="5608650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2"/>
          <p:cNvSpPr/>
          <p:nvPr/>
        </p:nvSpPr>
        <p:spPr>
          <a:xfrm rot="5400000">
            <a:off x="1252160" y="5606677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2"/>
          <p:cNvSpPr txBox="1">
            <a:spLocks noGrp="1"/>
          </p:cNvSpPr>
          <p:nvPr>
            <p:ph type="body" idx="1"/>
          </p:nvPr>
        </p:nvSpPr>
        <p:spPr>
          <a:xfrm>
            <a:off x="554400" y="1269211"/>
            <a:ext cx="1902197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12"/>
          <p:cNvSpPr txBox="1">
            <a:spLocks noGrp="1"/>
          </p:cNvSpPr>
          <p:nvPr>
            <p:ph type="body" idx="2"/>
          </p:nvPr>
        </p:nvSpPr>
        <p:spPr>
          <a:xfrm>
            <a:off x="427283" y="6116323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body" idx="3"/>
          </p:nvPr>
        </p:nvSpPr>
        <p:spPr>
          <a:xfrm>
            <a:off x="2411565" y="6116323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12"/>
          <p:cNvSpPr txBox="1">
            <a:spLocks noGrp="1"/>
          </p:cNvSpPr>
          <p:nvPr>
            <p:ph type="body" idx="4"/>
          </p:nvPr>
        </p:nvSpPr>
        <p:spPr>
          <a:xfrm>
            <a:off x="4414048" y="6116322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12"/>
          <p:cNvSpPr txBox="1">
            <a:spLocks noGrp="1"/>
          </p:cNvSpPr>
          <p:nvPr>
            <p:ph type="body" idx="5"/>
          </p:nvPr>
        </p:nvSpPr>
        <p:spPr>
          <a:xfrm>
            <a:off x="6478830" y="6116321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art3">
  <p:cSld name="4 Part3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139" name="Google Shape;139;p13"/>
          <p:cNvSpPr/>
          <p:nvPr/>
        </p:nvSpPr>
        <p:spPr>
          <a:xfrm rot="5400000">
            <a:off x="7307576" y="5606676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3"/>
          <p:cNvSpPr/>
          <p:nvPr/>
        </p:nvSpPr>
        <p:spPr>
          <a:xfrm rot="5400000">
            <a:off x="1252160" y="5606677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3"/>
          <p:cNvSpPr/>
          <p:nvPr/>
        </p:nvSpPr>
        <p:spPr>
          <a:xfrm rot="5400000">
            <a:off x="3247477" y="5601683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3"/>
          <p:cNvSpPr/>
          <p:nvPr/>
        </p:nvSpPr>
        <p:spPr>
          <a:xfrm rot="5400000">
            <a:off x="5238921" y="5608650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3"/>
          <p:cNvSpPr txBox="1">
            <a:spLocks noGrp="1"/>
          </p:cNvSpPr>
          <p:nvPr>
            <p:ph type="body" idx="1"/>
          </p:nvPr>
        </p:nvSpPr>
        <p:spPr>
          <a:xfrm>
            <a:off x="427283" y="6116323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body" idx="2"/>
          </p:nvPr>
        </p:nvSpPr>
        <p:spPr>
          <a:xfrm>
            <a:off x="2411565" y="6116323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body" idx="3"/>
          </p:nvPr>
        </p:nvSpPr>
        <p:spPr>
          <a:xfrm>
            <a:off x="4414048" y="6116322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body" idx="4"/>
          </p:nvPr>
        </p:nvSpPr>
        <p:spPr>
          <a:xfrm>
            <a:off x="6478830" y="6116321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art3 subtitle">
  <p:cSld name="4 Part3 subtitle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14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150" name="Google Shape;150;p14"/>
          <p:cNvSpPr/>
          <p:nvPr/>
        </p:nvSpPr>
        <p:spPr>
          <a:xfrm rot="5400000">
            <a:off x="1252160" y="5606677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4"/>
          <p:cNvSpPr/>
          <p:nvPr/>
        </p:nvSpPr>
        <p:spPr>
          <a:xfrm rot="5400000">
            <a:off x="3247477" y="5601683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4"/>
          <p:cNvSpPr txBox="1">
            <a:spLocks noGrp="1"/>
          </p:cNvSpPr>
          <p:nvPr>
            <p:ph type="body" idx="1"/>
          </p:nvPr>
        </p:nvSpPr>
        <p:spPr>
          <a:xfrm>
            <a:off x="554400" y="1269211"/>
            <a:ext cx="1902197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14"/>
          <p:cNvSpPr txBox="1">
            <a:spLocks noGrp="1"/>
          </p:cNvSpPr>
          <p:nvPr>
            <p:ph type="body" idx="2"/>
          </p:nvPr>
        </p:nvSpPr>
        <p:spPr>
          <a:xfrm>
            <a:off x="427283" y="6116323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14"/>
          <p:cNvSpPr txBox="1">
            <a:spLocks noGrp="1"/>
          </p:cNvSpPr>
          <p:nvPr>
            <p:ph type="body" idx="3"/>
          </p:nvPr>
        </p:nvSpPr>
        <p:spPr>
          <a:xfrm>
            <a:off x="2411565" y="6116323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body" idx="4"/>
          </p:nvPr>
        </p:nvSpPr>
        <p:spPr>
          <a:xfrm>
            <a:off x="4414048" y="6116322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body" idx="5"/>
          </p:nvPr>
        </p:nvSpPr>
        <p:spPr>
          <a:xfrm>
            <a:off x="6478830" y="6116321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14"/>
          <p:cNvSpPr/>
          <p:nvPr/>
        </p:nvSpPr>
        <p:spPr>
          <a:xfrm rot="5400000">
            <a:off x="7307576" y="5606676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4"/>
          <p:cNvSpPr/>
          <p:nvPr/>
        </p:nvSpPr>
        <p:spPr>
          <a:xfrm rot="5400000">
            <a:off x="5238921" y="5608650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art4">
  <p:cSld name="4 Part4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162" name="Google Shape;162;p15"/>
          <p:cNvSpPr/>
          <p:nvPr/>
        </p:nvSpPr>
        <p:spPr>
          <a:xfrm rot="5400000">
            <a:off x="1252160" y="5606677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5"/>
          <p:cNvSpPr/>
          <p:nvPr/>
        </p:nvSpPr>
        <p:spPr>
          <a:xfrm rot="5400000">
            <a:off x="3247477" y="5601683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5"/>
          <p:cNvSpPr/>
          <p:nvPr/>
        </p:nvSpPr>
        <p:spPr>
          <a:xfrm rot="5400000">
            <a:off x="7299232" y="5608650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5"/>
          <p:cNvSpPr/>
          <p:nvPr/>
        </p:nvSpPr>
        <p:spPr>
          <a:xfrm rot="5400000">
            <a:off x="5273354" y="5601683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5"/>
          <p:cNvSpPr txBox="1">
            <a:spLocks noGrp="1"/>
          </p:cNvSpPr>
          <p:nvPr>
            <p:ph type="body" idx="1"/>
          </p:nvPr>
        </p:nvSpPr>
        <p:spPr>
          <a:xfrm>
            <a:off x="427283" y="6116323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15"/>
          <p:cNvSpPr txBox="1">
            <a:spLocks noGrp="1"/>
          </p:cNvSpPr>
          <p:nvPr>
            <p:ph type="body" idx="2"/>
          </p:nvPr>
        </p:nvSpPr>
        <p:spPr>
          <a:xfrm>
            <a:off x="2411565" y="6116323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15"/>
          <p:cNvSpPr txBox="1">
            <a:spLocks noGrp="1"/>
          </p:cNvSpPr>
          <p:nvPr>
            <p:ph type="body" idx="3"/>
          </p:nvPr>
        </p:nvSpPr>
        <p:spPr>
          <a:xfrm>
            <a:off x="4414048" y="6116322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body" idx="4"/>
          </p:nvPr>
        </p:nvSpPr>
        <p:spPr>
          <a:xfrm>
            <a:off x="6478830" y="6116321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art4 subtitle">
  <p:cSld name="4 Part4 subtitl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173" name="Google Shape;173;p16"/>
          <p:cNvSpPr/>
          <p:nvPr/>
        </p:nvSpPr>
        <p:spPr>
          <a:xfrm rot="5400000">
            <a:off x="1252160" y="5606677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6"/>
          <p:cNvSpPr/>
          <p:nvPr/>
        </p:nvSpPr>
        <p:spPr>
          <a:xfrm rot="5400000">
            <a:off x="3247477" y="5601683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6"/>
          <p:cNvSpPr/>
          <p:nvPr/>
        </p:nvSpPr>
        <p:spPr>
          <a:xfrm rot="5400000">
            <a:off x="7299232" y="5608650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6"/>
          <p:cNvSpPr/>
          <p:nvPr/>
        </p:nvSpPr>
        <p:spPr>
          <a:xfrm rot="5400000">
            <a:off x="5273354" y="5601683"/>
            <a:ext cx="80578" cy="1738071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6"/>
          <p:cNvSpPr txBox="1">
            <a:spLocks noGrp="1"/>
          </p:cNvSpPr>
          <p:nvPr>
            <p:ph type="body" idx="1"/>
          </p:nvPr>
        </p:nvSpPr>
        <p:spPr>
          <a:xfrm>
            <a:off x="554400" y="1269211"/>
            <a:ext cx="1902197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body" idx="2"/>
          </p:nvPr>
        </p:nvSpPr>
        <p:spPr>
          <a:xfrm>
            <a:off x="427283" y="6116323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body" idx="3"/>
          </p:nvPr>
        </p:nvSpPr>
        <p:spPr>
          <a:xfrm>
            <a:off x="2411565" y="6116323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6"/>
          <p:cNvSpPr txBox="1">
            <a:spLocks noGrp="1"/>
          </p:cNvSpPr>
          <p:nvPr>
            <p:ph type="body" idx="4"/>
          </p:nvPr>
        </p:nvSpPr>
        <p:spPr>
          <a:xfrm>
            <a:off x="4414048" y="6116322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6"/>
          <p:cNvSpPr txBox="1">
            <a:spLocks noGrp="1"/>
          </p:cNvSpPr>
          <p:nvPr>
            <p:ph type="body" idx="5"/>
          </p:nvPr>
        </p:nvSpPr>
        <p:spPr>
          <a:xfrm>
            <a:off x="6478830" y="6116321"/>
            <a:ext cx="1738071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art1">
  <p:cSld name="5 Part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8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185" name="Google Shape;185;p18"/>
          <p:cNvSpPr/>
          <p:nvPr/>
        </p:nvSpPr>
        <p:spPr>
          <a:xfrm rot="5400000">
            <a:off x="4236290" y="5756871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8"/>
          <p:cNvSpPr/>
          <p:nvPr/>
        </p:nvSpPr>
        <p:spPr>
          <a:xfrm rot="5400000">
            <a:off x="5803144" y="5754632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8"/>
          <p:cNvSpPr/>
          <p:nvPr/>
        </p:nvSpPr>
        <p:spPr>
          <a:xfrm rot="5400000">
            <a:off x="1108075" y="5754633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8"/>
          <p:cNvSpPr/>
          <p:nvPr/>
        </p:nvSpPr>
        <p:spPr>
          <a:xfrm rot="5400000">
            <a:off x="2669436" y="5756871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8"/>
          <p:cNvSpPr/>
          <p:nvPr/>
        </p:nvSpPr>
        <p:spPr>
          <a:xfrm rot="5400000">
            <a:off x="7355066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8"/>
          <p:cNvSpPr txBox="1">
            <a:spLocks noGrp="1"/>
          </p:cNvSpPr>
          <p:nvPr>
            <p:ph type="body" idx="1"/>
          </p:nvPr>
        </p:nvSpPr>
        <p:spPr>
          <a:xfrm>
            <a:off x="422199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body" idx="2"/>
          </p:nvPr>
        </p:nvSpPr>
        <p:spPr>
          <a:xfrm>
            <a:off x="1999190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body" idx="3"/>
          </p:nvPr>
        </p:nvSpPr>
        <p:spPr>
          <a:xfrm>
            <a:off x="3566044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body" idx="4"/>
          </p:nvPr>
        </p:nvSpPr>
        <p:spPr>
          <a:xfrm>
            <a:off x="5132898" y="6102395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Google Shape;194;p18"/>
          <p:cNvSpPr txBox="1">
            <a:spLocks noGrp="1"/>
          </p:cNvSpPr>
          <p:nvPr>
            <p:ph type="body" idx="5"/>
          </p:nvPr>
        </p:nvSpPr>
        <p:spPr>
          <a:xfrm>
            <a:off x="6683177" y="6102394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art1 subtitle">
  <p:cSld name="5 Part1 subtitle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198" name="Google Shape;198;p19"/>
          <p:cNvSpPr/>
          <p:nvPr/>
        </p:nvSpPr>
        <p:spPr>
          <a:xfrm rot="5400000">
            <a:off x="4236290" y="5756871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9"/>
          <p:cNvSpPr/>
          <p:nvPr/>
        </p:nvSpPr>
        <p:spPr>
          <a:xfrm rot="5400000">
            <a:off x="5803144" y="5754632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9"/>
          <p:cNvSpPr/>
          <p:nvPr/>
        </p:nvSpPr>
        <p:spPr>
          <a:xfrm rot="5400000">
            <a:off x="1108075" y="5754633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9"/>
          <p:cNvSpPr/>
          <p:nvPr/>
        </p:nvSpPr>
        <p:spPr>
          <a:xfrm rot="5400000">
            <a:off x="2669436" y="5756871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9"/>
          <p:cNvSpPr txBox="1">
            <a:spLocks noGrp="1"/>
          </p:cNvSpPr>
          <p:nvPr>
            <p:ph type="body" idx="1"/>
          </p:nvPr>
        </p:nvSpPr>
        <p:spPr>
          <a:xfrm>
            <a:off x="554400" y="1269211"/>
            <a:ext cx="1902197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19"/>
          <p:cNvSpPr/>
          <p:nvPr/>
        </p:nvSpPr>
        <p:spPr>
          <a:xfrm rot="5400000">
            <a:off x="7355066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9"/>
          <p:cNvSpPr txBox="1">
            <a:spLocks noGrp="1"/>
          </p:cNvSpPr>
          <p:nvPr>
            <p:ph type="body" idx="2"/>
          </p:nvPr>
        </p:nvSpPr>
        <p:spPr>
          <a:xfrm>
            <a:off x="422199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body" idx="3"/>
          </p:nvPr>
        </p:nvSpPr>
        <p:spPr>
          <a:xfrm>
            <a:off x="1999190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body" idx="4"/>
          </p:nvPr>
        </p:nvSpPr>
        <p:spPr>
          <a:xfrm>
            <a:off x="3566044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body" idx="5"/>
          </p:nvPr>
        </p:nvSpPr>
        <p:spPr>
          <a:xfrm>
            <a:off x="5132898" y="6102395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body" idx="6"/>
          </p:nvPr>
        </p:nvSpPr>
        <p:spPr>
          <a:xfrm>
            <a:off x="6683177" y="6102394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8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body" idx="1"/>
          </p:nvPr>
        </p:nvSpPr>
        <p:spPr>
          <a:xfrm>
            <a:off x="554400" y="1269211"/>
            <a:ext cx="1902197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art2">
  <p:cSld name="5 Part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Google Shape;211;p20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212" name="Google Shape;212;p20"/>
          <p:cNvSpPr/>
          <p:nvPr/>
        </p:nvSpPr>
        <p:spPr>
          <a:xfrm rot="5400000">
            <a:off x="4236290" y="5756871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0"/>
          <p:cNvSpPr/>
          <p:nvPr/>
        </p:nvSpPr>
        <p:spPr>
          <a:xfrm rot="5400000">
            <a:off x="5803144" y="5754632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0"/>
          <p:cNvSpPr/>
          <p:nvPr/>
        </p:nvSpPr>
        <p:spPr>
          <a:xfrm rot="5400000">
            <a:off x="7355066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0"/>
          <p:cNvSpPr/>
          <p:nvPr/>
        </p:nvSpPr>
        <p:spPr>
          <a:xfrm rot="5400000">
            <a:off x="2669436" y="5756871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0"/>
          <p:cNvSpPr/>
          <p:nvPr/>
        </p:nvSpPr>
        <p:spPr>
          <a:xfrm rot="5400000">
            <a:off x="1108075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0"/>
          <p:cNvSpPr txBox="1">
            <a:spLocks noGrp="1"/>
          </p:cNvSpPr>
          <p:nvPr>
            <p:ph type="body" idx="1"/>
          </p:nvPr>
        </p:nvSpPr>
        <p:spPr>
          <a:xfrm>
            <a:off x="422199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body" idx="2"/>
          </p:nvPr>
        </p:nvSpPr>
        <p:spPr>
          <a:xfrm>
            <a:off x="1999190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body" idx="3"/>
          </p:nvPr>
        </p:nvSpPr>
        <p:spPr>
          <a:xfrm>
            <a:off x="3566044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20"/>
          <p:cNvSpPr txBox="1">
            <a:spLocks noGrp="1"/>
          </p:cNvSpPr>
          <p:nvPr>
            <p:ph type="body" idx="4"/>
          </p:nvPr>
        </p:nvSpPr>
        <p:spPr>
          <a:xfrm>
            <a:off x="5132898" y="6102395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20"/>
          <p:cNvSpPr txBox="1">
            <a:spLocks noGrp="1"/>
          </p:cNvSpPr>
          <p:nvPr>
            <p:ph type="body" idx="5"/>
          </p:nvPr>
        </p:nvSpPr>
        <p:spPr>
          <a:xfrm>
            <a:off x="6683177" y="6102394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art2 subtitle">
  <p:cSld name="5 Part2 subtitle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1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p21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225" name="Google Shape;225;p21"/>
          <p:cNvSpPr/>
          <p:nvPr/>
        </p:nvSpPr>
        <p:spPr>
          <a:xfrm rot="5400000">
            <a:off x="4236290" y="5756871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1"/>
          <p:cNvSpPr/>
          <p:nvPr/>
        </p:nvSpPr>
        <p:spPr>
          <a:xfrm rot="5400000">
            <a:off x="5803144" y="5754632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1"/>
          <p:cNvSpPr/>
          <p:nvPr/>
        </p:nvSpPr>
        <p:spPr>
          <a:xfrm rot="5400000">
            <a:off x="7355066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1"/>
          <p:cNvSpPr/>
          <p:nvPr/>
        </p:nvSpPr>
        <p:spPr>
          <a:xfrm rot="5400000">
            <a:off x="2669436" y="5756871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1"/>
          <p:cNvSpPr/>
          <p:nvPr/>
        </p:nvSpPr>
        <p:spPr>
          <a:xfrm rot="5400000">
            <a:off x="1108075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1"/>
          <p:cNvSpPr txBox="1">
            <a:spLocks noGrp="1"/>
          </p:cNvSpPr>
          <p:nvPr>
            <p:ph type="body" idx="1"/>
          </p:nvPr>
        </p:nvSpPr>
        <p:spPr>
          <a:xfrm>
            <a:off x="554400" y="1269211"/>
            <a:ext cx="1902197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1" name="Google Shape;231;p21"/>
          <p:cNvSpPr txBox="1">
            <a:spLocks noGrp="1"/>
          </p:cNvSpPr>
          <p:nvPr>
            <p:ph type="body" idx="2"/>
          </p:nvPr>
        </p:nvSpPr>
        <p:spPr>
          <a:xfrm>
            <a:off x="422199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Google Shape;232;p21"/>
          <p:cNvSpPr txBox="1">
            <a:spLocks noGrp="1"/>
          </p:cNvSpPr>
          <p:nvPr>
            <p:ph type="body" idx="3"/>
          </p:nvPr>
        </p:nvSpPr>
        <p:spPr>
          <a:xfrm>
            <a:off x="1999190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21"/>
          <p:cNvSpPr txBox="1">
            <a:spLocks noGrp="1"/>
          </p:cNvSpPr>
          <p:nvPr>
            <p:ph type="body" idx="4"/>
          </p:nvPr>
        </p:nvSpPr>
        <p:spPr>
          <a:xfrm>
            <a:off x="3566044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21"/>
          <p:cNvSpPr txBox="1">
            <a:spLocks noGrp="1"/>
          </p:cNvSpPr>
          <p:nvPr>
            <p:ph type="body" idx="5"/>
          </p:nvPr>
        </p:nvSpPr>
        <p:spPr>
          <a:xfrm>
            <a:off x="5132898" y="6102395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21"/>
          <p:cNvSpPr txBox="1">
            <a:spLocks noGrp="1"/>
          </p:cNvSpPr>
          <p:nvPr>
            <p:ph type="body" idx="6"/>
          </p:nvPr>
        </p:nvSpPr>
        <p:spPr>
          <a:xfrm>
            <a:off x="6683177" y="6102394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art3">
  <p:cSld name="5 Part3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Google Shape;238;p22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239" name="Google Shape;239;p22"/>
          <p:cNvSpPr/>
          <p:nvPr/>
        </p:nvSpPr>
        <p:spPr>
          <a:xfrm rot="5400000">
            <a:off x="5803144" y="5754632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2"/>
          <p:cNvSpPr/>
          <p:nvPr/>
        </p:nvSpPr>
        <p:spPr>
          <a:xfrm rot="5400000">
            <a:off x="7355066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2"/>
          <p:cNvSpPr/>
          <p:nvPr/>
        </p:nvSpPr>
        <p:spPr>
          <a:xfrm rot="5400000">
            <a:off x="1108075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2"/>
          <p:cNvSpPr/>
          <p:nvPr/>
        </p:nvSpPr>
        <p:spPr>
          <a:xfrm rot="5400000">
            <a:off x="4230797" y="576127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2"/>
          <p:cNvSpPr/>
          <p:nvPr/>
        </p:nvSpPr>
        <p:spPr>
          <a:xfrm rot="5400000">
            <a:off x="2659997" y="576127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2"/>
          <p:cNvSpPr txBox="1">
            <a:spLocks noGrp="1"/>
          </p:cNvSpPr>
          <p:nvPr>
            <p:ph type="body" idx="1"/>
          </p:nvPr>
        </p:nvSpPr>
        <p:spPr>
          <a:xfrm>
            <a:off x="422199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22"/>
          <p:cNvSpPr txBox="1">
            <a:spLocks noGrp="1"/>
          </p:cNvSpPr>
          <p:nvPr>
            <p:ph type="body" idx="2"/>
          </p:nvPr>
        </p:nvSpPr>
        <p:spPr>
          <a:xfrm>
            <a:off x="1999190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22"/>
          <p:cNvSpPr txBox="1">
            <a:spLocks noGrp="1"/>
          </p:cNvSpPr>
          <p:nvPr>
            <p:ph type="body" idx="3"/>
          </p:nvPr>
        </p:nvSpPr>
        <p:spPr>
          <a:xfrm>
            <a:off x="3566044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22"/>
          <p:cNvSpPr txBox="1">
            <a:spLocks noGrp="1"/>
          </p:cNvSpPr>
          <p:nvPr>
            <p:ph type="body" idx="4"/>
          </p:nvPr>
        </p:nvSpPr>
        <p:spPr>
          <a:xfrm>
            <a:off x="5132898" y="6102395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22"/>
          <p:cNvSpPr txBox="1">
            <a:spLocks noGrp="1"/>
          </p:cNvSpPr>
          <p:nvPr>
            <p:ph type="body" idx="5"/>
          </p:nvPr>
        </p:nvSpPr>
        <p:spPr>
          <a:xfrm>
            <a:off x="6683177" y="6102394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art3 subtitle">
  <p:cSld name="5 Part3 subtitle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3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252" name="Google Shape;252;p23"/>
          <p:cNvSpPr/>
          <p:nvPr/>
        </p:nvSpPr>
        <p:spPr>
          <a:xfrm rot="5400000">
            <a:off x="5803144" y="5754632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3"/>
          <p:cNvSpPr/>
          <p:nvPr/>
        </p:nvSpPr>
        <p:spPr>
          <a:xfrm rot="5400000">
            <a:off x="7355066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3"/>
          <p:cNvSpPr/>
          <p:nvPr/>
        </p:nvSpPr>
        <p:spPr>
          <a:xfrm rot="5400000">
            <a:off x="1108075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3"/>
          <p:cNvSpPr/>
          <p:nvPr/>
        </p:nvSpPr>
        <p:spPr>
          <a:xfrm rot="5400000">
            <a:off x="4230797" y="576127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3"/>
          <p:cNvSpPr/>
          <p:nvPr/>
        </p:nvSpPr>
        <p:spPr>
          <a:xfrm rot="5400000">
            <a:off x="2659997" y="576127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3"/>
          <p:cNvSpPr txBox="1">
            <a:spLocks noGrp="1"/>
          </p:cNvSpPr>
          <p:nvPr>
            <p:ph type="body" idx="1"/>
          </p:nvPr>
        </p:nvSpPr>
        <p:spPr>
          <a:xfrm>
            <a:off x="554400" y="1269211"/>
            <a:ext cx="1902197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23"/>
          <p:cNvSpPr txBox="1">
            <a:spLocks noGrp="1"/>
          </p:cNvSpPr>
          <p:nvPr>
            <p:ph type="body" idx="2"/>
          </p:nvPr>
        </p:nvSpPr>
        <p:spPr>
          <a:xfrm>
            <a:off x="422199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23"/>
          <p:cNvSpPr txBox="1">
            <a:spLocks noGrp="1"/>
          </p:cNvSpPr>
          <p:nvPr>
            <p:ph type="body" idx="3"/>
          </p:nvPr>
        </p:nvSpPr>
        <p:spPr>
          <a:xfrm>
            <a:off x="1999190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23"/>
          <p:cNvSpPr txBox="1">
            <a:spLocks noGrp="1"/>
          </p:cNvSpPr>
          <p:nvPr>
            <p:ph type="body" idx="4"/>
          </p:nvPr>
        </p:nvSpPr>
        <p:spPr>
          <a:xfrm>
            <a:off x="3566044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23"/>
          <p:cNvSpPr txBox="1">
            <a:spLocks noGrp="1"/>
          </p:cNvSpPr>
          <p:nvPr>
            <p:ph type="body" idx="5"/>
          </p:nvPr>
        </p:nvSpPr>
        <p:spPr>
          <a:xfrm>
            <a:off x="5132898" y="6102395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23"/>
          <p:cNvSpPr txBox="1">
            <a:spLocks noGrp="1"/>
          </p:cNvSpPr>
          <p:nvPr>
            <p:ph type="body" idx="6"/>
          </p:nvPr>
        </p:nvSpPr>
        <p:spPr>
          <a:xfrm>
            <a:off x="6683177" y="6102394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art4">
  <p:cSld name="5 Part4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5" name="Google Shape;265;p24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266" name="Google Shape;266;p24"/>
          <p:cNvSpPr/>
          <p:nvPr/>
        </p:nvSpPr>
        <p:spPr>
          <a:xfrm rot="5400000">
            <a:off x="7355066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4"/>
          <p:cNvSpPr/>
          <p:nvPr/>
        </p:nvSpPr>
        <p:spPr>
          <a:xfrm rot="5400000">
            <a:off x="1108075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4"/>
          <p:cNvSpPr/>
          <p:nvPr/>
        </p:nvSpPr>
        <p:spPr>
          <a:xfrm rot="5400000">
            <a:off x="2659997" y="576127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4"/>
          <p:cNvSpPr/>
          <p:nvPr/>
        </p:nvSpPr>
        <p:spPr>
          <a:xfrm rot="5400000">
            <a:off x="5792931" y="5751612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4"/>
          <p:cNvSpPr/>
          <p:nvPr/>
        </p:nvSpPr>
        <p:spPr>
          <a:xfrm rot="5400000">
            <a:off x="4230797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4"/>
          <p:cNvSpPr txBox="1">
            <a:spLocks noGrp="1"/>
          </p:cNvSpPr>
          <p:nvPr>
            <p:ph type="body" idx="1"/>
          </p:nvPr>
        </p:nvSpPr>
        <p:spPr>
          <a:xfrm>
            <a:off x="422199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2" name="Google Shape;272;p24"/>
          <p:cNvSpPr txBox="1">
            <a:spLocks noGrp="1"/>
          </p:cNvSpPr>
          <p:nvPr>
            <p:ph type="body" idx="2"/>
          </p:nvPr>
        </p:nvSpPr>
        <p:spPr>
          <a:xfrm>
            <a:off x="1999190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body" idx="3"/>
          </p:nvPr>
        </p:nvSpPr>
        <p:spPr>
          <a:xfrm>
            <a:off x="3566044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24"/>
          <p:cNvSpPr txBox="1">
            <a:spLocks noGrp="1"/>
          </p:cNvSpPr>
          <p:nvPr>
            <p:ph type="body" idx="4"/>
          </p:nvPr>
        </p:nvSpPr>
        <p:spPr>
          <a:xfrm>
            <a:off x="5132898" y="6102395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body" idx="5"/>
          </p:nvPr>
        </p:nvSpPr>
        <p:spPr>
          <a:xfrm>
            <a:off x="6683177" y="6102394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art4 subtitle">
  <p:cSld name="5 Part4 subtitle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5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8" name="Google Shape;278;p25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279" name="Google Shape;279;p25"/>
          <p:cNvSpPr/>
          <p:nvPr/>
        </p:nvSpPr>
        <p:spPr>
          <a:xfrm rot="5400000">
            <a:off x="7355066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5"/>
          <p:cNvSpPr/>
          <p:nvPr/>
        </p:nvSpPr>
        <p:spPr>
          <a:xfrm rot="5400000">
            <a:off x="1108075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5"/>
          <p:cNvSpPr/>
          <p:nvPr/>
        </p:nvSpPr>
        <p:spPr>
          <a:xfrm rot="5400000">
            <a:off x="2659997" y="576127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5"/>
          <p:cNvSpPr/>
          <p:nvPr/>
        </p:nvSpPr>
        <p:spPr>
          <a:xfrm rot="5400000">
            <a:off x="5792931" y="5751612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5"/>
          <p:cNvSpPr/>
          <p:nvPr/>
        </p:nvSpPr>
        <p:spPr>
          <a:xfrm rot="5400000">
            <a:off x="4230797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5"/>
          <p:cNvSpPr txBox="1">
            <a:spLocks noGrp="1"/>
          </p:cNvSpPr>
          <p:nvPr>
            <p:ph type="body" idx="1"/>
          </p:nvPr>
        </p:nvSpPr>
        <p:spPr>
          <a:xfrm>
            <a:off x="554400" y="1269211"/>
            <a:ext cx="1902197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5" name="Google Shape;285;p25"/>
          <p:cNvSpPr txBox="1">
            <a:spLocks noGrp="1"/>
          </p:cNvSpPr>
          <p:nvPr>
            <p:ph type="body" idx="2"/>
          </p:nvPr>
        </p:nvSpPr>
        <p:spPr>
          <a:xfrm>
            <a:off x="422199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6" name="Google Shape;286;p25"/>
          <p:cNvSpPr txBox="1">
            <a:spLocks noGrp="1"/>
          </p:cNvSpPr>
          <p:nvPr>
            <p:ph type="body" idx="3"/>
          </p:nvPr>
        </p:nvSpPr>
        <p:spPr>
          <a:xfrm>
            <a:off x="1999190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" name="Google Shape;287;p25"/>
          <p:cNvSpPr txBox="1">
            <a:spLocks noGrp="1"/>
          </p:cNvSpPr>
          <p:nvPr>
            <p:ph type="body" idx="4"/>
          </p:nvPr>
        </p:nvSpPr>
        <p:spPr>
          <a:xfrm>
            <a:off x="3566044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" name="Google Shape;288;p25"/>
          <p:cNvSpPr txBox="1">
            <a:spLocks noGrp="1"/>
          </p:cNvSpPr>
          <p:nvPr>
            <p:ph type="body" idx="5"/>
          </p:nvPr>
        </p:nvSpPr>
        <p:spPr>
          <a:xfrm>
            <a:off x="5132898" y="6102395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9" name="Google Shape;289;p25"/>
          <p:cNvSpPr txBox="1">
            <a:spLocks noGrp="1"/>
          </p:cNvSpPr>
          <p:nvPr>
            <p:ph type="body" idx="6"/>
          </p:nvPr>
        </p:nvSpPr>
        <p:spPr>
          <a:xfrm>
            <a:off x="6683177" y="6102394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art5">
  <p:cSld name="5 Part5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2" name="Google Shape;292;p26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293" name="Google Shape;293;p26"/>
          <p:cNvSpPr/>
          <p:nvPr/>
        </p:nvSpPr>
        <p:spPr>
          <a:xfrm rot="5400000">
            <a:off x="1108075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6"/>
          <p:cNvSpPr/>
          <p:nvPr/>
        </p:nvSpPr>
        <p:spPr>
          <a:xfrm rot="5400000">
            <a:off x="2659997" y="576127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6"/>
          <p:cNvSpPr/>
          <p:nvPr/>
        </p:nvSpPr>
        <p:spPr>
          <a:xfrm rot="5400000">
            <a:off x="4230797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26"/>
          <p:cNvSpPr/>
          <p:nvPr/>
        </p:nvSpPr>
        <p:spPr>
          <a:xfrm rot="5400000">
            <a:off x="7355066" y="5756513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26"/>
          <p:cNvSpPr/>
          <p:nvPr/>
        </p:nvSpPr>
        <p:spPr>
          <a:xfrm rot="5400000">
            <a:off x="5803144" y="5757360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26"/>
          <p:cNvSpPr txBox="1">
            <a:spLocks noGrp="1"/>
          </p:cNvSpPr>
          <p:nvPr>
            <p:ph type="body" idx="1"/>
          </p:nvPr>
        </p:nvSpPr>
        <p:spPr>
          <a:xfrm>
            <a:off x="422199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Google Shape;299;p26"/>
          <p:cNvSpPr txBox="1">
            <a:spLocks noGrp="1"/>
          </p:cNvSpPr>
          <p:nvPr>
            <p:ph type="body" idx="2"/>
          </p:nvPr>
        </p:nvSpPr>
        <p:spPr>
          <a:xfrm>
            <a:off x="1999190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0" name="Google Shape;300;p26"/>
          <p:cNvSpPr txBox="1">
            <a:spLocks noGrp="1"/>
          </p:cNvSpPr>
          <p:nvPr>
            <p:ph type="body" idx="3"/>
          </p:nvPr>
        </p:nvSpPr>
        <p:spPr>
          <a:xfrm>
            <a:off x="3566044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1" name="Google Shape;301;p26"/>
          <p:cNvSpPr txBox="1">
            <a:spLocks noGrp="1"/>
          </p:cNvSpPr>
          <p:nvPr>
            <p:ph type="body" idx="4"/>
          </p:nvPr>
        </p:nvSpPr>
        <p:spPr>
          <a:xfrm>
            <a:off x="5132898" y="6102395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2" name="Google Shape;302;p26"/>
          <p:cNvSpPr txBox="1">
            <a:spLocks noGrp="1"/>
          </p:cNvSpPr>
          <p:nvPr>
            <p:ph type="body" idx="5"/>
          </p:nvPr>
        </p:nvSpPr>
        <p:spPr>
          <a:xfrm>
            <a:off x="6683177" y="6102394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art5 subtitle">
  <p:cSld name="5 Part5 subtitle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7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Google Shape;305;p27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306" name="Google Shape;306;p27"/>
          <p:cNvSpPr/>
          <p:nvPr/>
        </p:nvSpPr>
        <p:spPr>
          <a:xfrm rot="5400000">
            <a:off x="1108075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7"/>
          <p:cNvSpPr/>
          <p:nvPr/>
        </p:nvSpPr>
        <p:spPr>
          <a:xfrm rot="5400000">
            <a:off x="2659997" y="576127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7"/>
          <p:cNvSpPr/>
          <p:nvPr/>
        </p:nvSpPr>
        <p:spPr>
          <a:xfrm rot="5400000">
            <a:off x="4230797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7"/>
          <p:cNvSpPr/>
          <p:nvPr/>
        </p:nvSpPr>
        <p:spPr>
          <a:xfrm rot="5400000">
            <a:off x="7355066" y="5756513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7"/>
          <p:cNvSpPr/>
          <p:nvPr/>
        </p:nvSpPr>
        <p:spPr>
          <a:xfrm rot="5400000">
            <a:off x="5803144" y="5757360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7"/>
          <p:cNvSpPr txBox="1">
            <a:spLocks noGrp="1"/>
          </p:cNvSpPr>
          <p:nvPr>
            <p:ph type="body" idx="1"/>
          </p:nvPr>
        </p:nvSpPr>
        <p:spPr>
          <a:xfrm>
            <a:off x="554400" y="1269211"/>
            <a:ext cx="1902197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2" name="Google Shape;312;p27"/>
          <p:cNvSpPr txBox="1">
            <a:spLocks noGrp="1"/>
          </p:cNvSpPr>
          <p:nvPr>
            <p:ph type="body" idx="2"/>
          </p:nvPr>
        </p:nvSpPr>
        <p:spPr>
          <a:xfrm>
            <a:off x="422199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3" name="Google Shape;313;p27"/>
          <p:cNvSpPr txBox="1">
            <a:spLocks noGrp="1"/>
          </p:cNvSpPr>
          <p:nvPr>
            <p:ph type="body" idx="3"/>
          </p:nvPr>
        </p:nvSpPr>
        <p:spPr>
          <a:xfrm>
            <a:off x="1999190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27"/>
          <p:cNvSpPr txBox="1">
            <a:spLocks noGrp="1"/>
          </p:cNvSpPr>
          <p:nvPr>
            <p:ph type="body" idx="4"/>
          </p:nvPr>
        </p:nvSpPr>
        <p:spPr>
          <a:xfrm>
            <a:off x="3566044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27"/>
          <p:cNvSpPr txBox="1">
            <a:spLocks noGrp="1"/>
          </p:cNvSpPr>
          <p:nvPr>
            <p:ph type="body" idx="5"/>
          </p:nvPr>
        </p:nvSpPr>
        <p:spPr>
          <a:xfrm>
            <a:off x="5132898" y="6102395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27"/>
          <p:cNvSpPr txBox="1">
            <a:spLocks noGrp="1"/>
          </p:cNvSpPr>
          <p:nvPr>
            <p:ph type="body" idx="6"/>
          </p:nvPr>
        </p:nvSpPr>
        <p:spPr>
          <a:xfrm>
            <a:off x="6683177" y="6102394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type="titleOnly">
  <p:cSld name="TITLE_ONLY">
    <p:bg>
      <p:bgPr>
        <a:solidFill>
          <a:srgbClr val="2E75B5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8"/>
          <p:cNvSpPr txBox="1">
            <a:spLocks noGrp="1"/>
          </p:cNvSpPr>
          <p:nvPr>
            <p:ph type="title"/>
          </p:nvPr>
        </p:nvSpPr>
        <p:spPr>
          <a:xfrm>
            <a:off x="628650" y="2103438"/>
            <a:ext cx="7886700" cy="234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entury Gothic"/>
              <a:buNone/>
              <a:defRPr sz="5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9" name="Google Shape;319;p28"/>
          <p:cNvSpPr/>
          <p:nvPr/>
        </p:nvSpPr>
        <p:spPr>
          <a:xfrm>
            <a:off x="371702" y="349623"/>
            <a:ext cx="8400595" cy="6185647"/>
          </a:xfrm>
          <a:prstGeom prst="rect">
            <a:avLst/>
          </a:prstGeom>
          <a:noFill/>
          <a:ln w="76200" cap="flat" cmpd="sng">
            <a:solidFill>
              <a:schemeClr val="accent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28"/>
          <p:cNvSpPr txBox="1"/>
          <p:nvPr/>
        </p:nvSpPr>
        <p:spPr>
          <a:xfrm flipH="1">
            <a:off x="523978" y="1440655"/>
            <a:ext cx="55003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00"/>
              <a:buFont typeface="Century Gothic"/>
              <a:buNone/>
            </a:pPr>
            <a:r>
              <a:rPr lang="sk-SK" sz="13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199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p28"/>
          <p:cNvSpPr txBox="1"/>
          <p:nvPr/>
        </p:nvSpPr>
        <p:spPr>
          <a:xfrm>
            <a:off x="8087935" y="4754562"/>
            <a:ext cx="55003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00"/>
              <a:buFont typeface="Century Gothic"/>
              <a:buNone/>
            </a:pPr>
            <a:r>
              <a:rPr lang="sk-SK" sz="13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clusion 1">
  <p:cSld name="Coclusion 1">
    <p:bg>
      <p:bgPr>
        <a:solidFill>
          <a:srgbClr val="2E75B5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"/>
          <p:cNvSpPr>
            <a:spLocks noGrp="1"/>
          </p:cNvSpPr>
          <p:nvPr>
            <p:ph type="pic" idx="2"/>
          </p:nvPr>
        </p:nvSpPr>
        <p:spPr>
          <a:xfrm>
            <a:off x="4859402" y="3746171"/>
            <a:ext cx="3037689" cy="2277161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p29"/>
          <p:cNvSpPr>
            <a:spLocks noGrp="1"/>
          </p:cNvSpPr>
          <p:nvPr>
            <p:ph type="pic" idx="3"/>
          </p:nvPr>
        </p:nvSpPr>
        <p:spPr>
          <a:xfrm>
            <a:off x="4842067" y="834668"/>
            <a:ext cx="3037689" cy="2277161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29"/>
          <p:cNvSpPr>
            <a:spLocks noGrp="1"/>
          </p:cNvSpPr>
          <p:nvPr>
            <p:ph type="pic" idx="4"/>
          </p:nvPr>
        </p:nvSpPr>
        <p:spPr>
          <a:xfrm>
            <a:off x="1246909" y="3746170"/>
            <a:ext cx="3037689" cy="2277161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29"/>
          <p:cNvSpPr>
            <a:spLocks noGrp="1"/>
          </p:cNvSpPr>
          <p:nvPr>
            <p:ph type="pic" idx="5"/>
          </p:nvPr>
        </p:nvSpPr>
        <p:spPr>
          <a:xfrm>
            <a:off x="1246908" y="834667"/>
            <a:ext cx="3037689" cy="2277161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29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bg>
      <p:bgPr>
        <a:solidFill>
          <a:srgbClr val="2E75B5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Gothic"/>
              <a:buNone/>
              <a:defRPr sz="7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body" idx="1"/>
          </p:nvPr>
        </p:nvSpPr>
        <p:spPr>
          <a:xfrm>
            <a:off x="810419" y="3990612"/>
            <a:ext cx="7523162" cy="4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lusion 2">
  <p:cSld name="Conclusion 2">
    <p:bg>
      <p:bgPr>
        <a:solidFill>
          <a:srgbClr val="2E75B5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0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entury Gothic"/>
              <a:buNone/>
              <a:defRPr sz="5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0" name="Google Shape;330;p30"/>
          <p:cNvSpPr txBox="1">
            <a:spLocks noGrp="1"/>
          </p:cNvSpPr>
          <p:nvPr>
            <p:ph type="body" idx="1"/>
          </p:nvPr>
        </p:nvSpPr>
        <p:spPr>
          <a:xfrm>
            <a:off x="554400" y="4311227"/>
            <a:ext cx="7886700" cy="2332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1" name="Google Shape;331;p30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332" name="Google Shape;332;p30"/>
          <p:cNvSpPr>
            <a:spLocks noGrp="1"/>
          </p:cNvSpPr>
          <p:nvPr>
            <p:ph type="pic" idx="2"/>
          </p:nvPr>
        </p:nvSpPr>
        <p:spPr>
          <a:xfrm>
            <a:off x="4549141" y="1479079"/>
            <a:ext cx="3891960" cy="2705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3" name="Google Shape;333;p30"/>
          <p:cNvSpPr>
            <a:spLocks noGrp="1"/>
          </p:cNvSpPr>
          <p:nvPr>
            <p:ph type="pic" idx="3"/>
          </p:nvPr>
        </p:nvSpPr>
        <p:spPr>
          <a:xfrm>
            <a:off x="554400" y="1479079"/>
            <a:ext cx="3891960" cy="2705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lusion 3">
  <p:cSld name="Conclusion 3">
    <p:bg>
      <p:bgPr>
        <a:solidFill>
          <a:srgbClr val="2E75B5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1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entury Gothic"/>
              <a:buNone/>
              <a:defRPr sz="5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6" name="Google Shape;336;p31"/>
          <p:cNvSpPr>
            <a:spLocks noGrp="1"/>
          </p:cNvSpPr>
          <p:nvPr>
            <p:ph type="pic" idx="2"/>
          </p:nvPr>
        </p:nvSpPr>
        <p:spPr>
          <a:xfrm>
            <a:off x="554400" y="1499399"/>
            <a:ext cx="4532494" cy="33977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sp>
      <p:sp>
        <p:nvSpPr>
          <p:cNvPr id="337" name="Google Shape;337;p31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endix Preview">
  <p:cSld name="Appendix Preview">
    <p:bg>
      <p:bgPr>
        <a:solidFill>
          <a:srgbClr val="2E75B5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3"/>
          <p:cNvSpPr txBox="1"/>
          <p:nvPr/>
        </p:nvSpPr>
        <p:spPr>
          <a:xfrm>
            <a:off x="1212235" y="325958"/>
            <a:ext cx="657103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sk-SK" sz="5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APPENDIX PREVIEW</a:t>
            </a:r>
            <a:endParaRPr sz="54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0" name="Google Shape;340;p33"/>
          <p:cNvSpPr txBox="1">
            <a:spLocks noGrp="1"/>
          </p:cNvSpPr>
          <p:nvPr>
            <p:ph type="body" idx="1"/>
          </p:nvPr>
        </p:nvSpPr>
        <p:spPr>
          <a:xfrm>
            <a:off x="554401" y="1604742"/>
            <a:ext cx="3625714" cy="4911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33"/>
          <p:cNvSpPr txBox="1">
            <a:spLocks noGrp="1"/>
          </p:cNvSpPr>
          <p:nvPr>
            <p:ph type="body" idx="2"/>
          </p:nvPr>
        </p:nvSpPr>
        <p:spPr>
          <a:xfrm>
            <a:off x="4815386" y="1604741"/>
            <a:ext cx="3625714" cy="4911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endix">
  <p:cSld name="Appendix">
    <p:bg>
      <p:bgPr>
        <a:solidFill>
          <a:srgbClr val="2E75B5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4"/>
          <p:cNvSpPr txBox="1"/>
          <p:nvPr/>
        </p:nvSpPr>
        <p:spPr>
          <a:xfrm>
            <a:off x="1782614" y="2705725"/>
            <a:ext cx="5578771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sk-SK" sz="8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APPENDIX</a:t>
            </a:r>
            <a:endParaRPr sz="88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endix Title">
  <p:cSld name="Appendix Title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5"/>
          <p:cNvSpPr txBox="1">
            <a:spLocks noGrp="1"/>
          </p:cNvSpPr>
          <p:nvPr>
            <p:ph type="body" idx="1"/>
          </p:nvPr>
        </p:nvSpPr>
        <p:spPr>
          <a:xfrm>
            <a:off x="554400" y="342000"/>
            <a:ext cx="414514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6" name="Google Shape;346;p35"/>
          <p:cNvSpPr txBox="1">
            <a:spLocks noGrp="1"/>
          </p:cNvSpPr>
          <p:nvPr>
            <p:ph type="sldNum" idx="12"/>
          </p:nvPr>
        </p:nvSpPr>
        <p:spPr>
          <a:xfrm>
            <a:off x="7195930" y="6092686"/>
            <a:ext cx="1712526" cy="76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endix Subtitle">
  <p:cSld name="Appendix Subtitle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6"/>
          <p:cNvSpPr txBox="1">
            <a:spLocks noGrp="1"/>
          </p:cNvSpPr>
          <p:nvPr>
            <p:ph type="body" idx="1"/>
          </p:nvPr>
        </p:nvSpPr>
        <p:spPr>
          <a:xfrm>
            <a:off x="554400" y="342000"/>
            <a:ext cx="414514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9" name="Google Shape;349;p36"/>
          <p:cNvSpPr txBox="1">
            <a:spLocks noGrp="1"/>
          </p:cNvSpPr>
          <p:nvPr>
            <p:ph type="body" idx="2"/>
          </p:nvPr>
        </p:nvSpPr>
        <p:spPr>
          <a:xfrm>
            <a:off x="554400" y="1269211"/>
            <a:ext cx="1902197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36"/>
          <p:cNvSpPr txBox="1">
            <a:spLocks noGrp="1"/>
          </p:cNvSpPr>
          <p:nvPr>
            <p:ph type="sldNum" idx="12"/>
          </p:nvPr>
        </p:nvSpPr>
        <p:spPr>
          <a:xfrm>
            <a:off x="7195930" y="6092686"/>
            <a:ext cx="1712526" cy="76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luding Remarks">
  <p:cSld name="Concluding Remar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7"/>
          <p:cNvSpPr/>
          <p:nvPr/>
        </p:nvSpPr>
        <p:spPr>
          <a:xfrm>
            <a:off x="0" y="1737360"/>
            <a:ext cx="9144000" cy="55778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37"/>
          <p:cNvSpPr txBox="1">
            <a:spLocks noGrp="1"/>
          </p:cNvSpPr>
          <p:nvPr>
            <p:ph type="body" idx="1"/>
          </p:nvPr>
        </p:nvSpPr>
        <p:spPr>
          <a:xfrm>
            <a:off x="708215" y="2096454"/>
            <a:ext cx="7727569" cy="39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4" name="Google Shape;354;p37"/>
          <p:cNvSpPr txBox="1">
            <a:spLocks noGrp="1"/>
          </p:cNvSpPr>
          <p:nvPr>
            <p:ph type="body" idx="2"/>
          </p:nvPr>
        </p:nvSpPr>
        <p:spPr>
          <a:xfrm>
            <a:off x="708215" y="2666866"/>
            <a:ext cx="7727569" cy="39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5" name="Google Shape;355;p37"/>
          <p:cNvSpPr txBox="1">
            <a:spLocks noGrp="1"/>
          </p:cNvSpPr>
          <p:nvPr>
            <p:ph type="body" idx="3"/>
          </p:nvPr>
        </p:nvSpPr>
        <p:spPr>
          <a:xfrm>
            <a:off x="708215" y="3237278"/>
            <a:ext cx="7727569" cy="39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6" name="Google Shape;356;p37"/>
          <p:cNvSpPr txBox="1">
            <a:spLocks noGrp="1"/>
          </p:cNvSpPr>
          <p:nvPr>
            <p:ph type="body" idx="4"/>
          </p:nvPr>
        </p:nvSpPr>
        <p:spPr>
          <a:xfrm>
            <a:off x="708214" y="3807690"/>
            <a:ext cx="7727569" cy="39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7" name="Google Shape;357;p37"/>
          <p:cNvSpPr/>
          <p:nvPr/>
        </p:nvSpPr>
        <p:spPr>
          <a:xfrm>
            <a:off x="954012" y="488410"/>
            <a:ext cx="7235971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sk-SK" sz="4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CONCLUDING REMARKS</a:t>
            </a:r>
            <a:endParaRPr sz="4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7"/>
          <p:cNvSpPr txBox="1">
            <a:spLocks noGrp="1"/>
          </p:cNvSpPr>
          <p:nvPr>
            <p:ph type="body" idx="5"/>
          </p:nvPr>
        </p:nvSpPr>
        <p:spPr>
          <a:xfrm>
            <a:off x="708214" y="4378483"/>
            <a:ext cx="7727569" cy="39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9" name="Google Shape;359;p37"/>
          <p:cNvSpPr txBox="1">
            <a:spLocks noGrp="1"/>
          </p:cNvSpPr>
          <p:nvPr>
            <p:ph type="body" idx="6"/>
          </p:nvPr>
        </p:nvSpPr>
        <p:spPr>
          <a:xfrm>
            <a:off x="708214" y="4948514"/>
            <a:ext cx="7727569" cy="39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0" name="Google Shape;360;p37"/>
          <p:cNvSpPr txBox="1">
            <a:spLocks noGrp="1"/>
          </p:cNvSpPr>
          <p:nvPr>
            <p:ph type="body" idx="7"/>
          </p:nvPr>
        </p:nvSpPr>
        <p:spPr>
          <a:xfrm>
            <a:off x="708214" y="5515011"/>
            <a:ext cx="7727569" cy="39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1" name="Google Shape;361;p37"/>
          <p:cNvSpPr txBox="1">
            <a:spLocks noGrp="1"/>
          </p:cNvSpPr>
          <p:nvPr>
            <p:ph type="body" idx="8"/>
          </p:nvPr>
        </p:nvSpPr>
        <p:spPr>
          <a:xfrm>
            <a:off x="708214" y="6085042"/>
            <a:ext cx="7727569" cy="39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5 Part2">
  <p:cSld name="1_5 Part2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7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77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sp>
        <p:nvSpPr>
          <p:cNvPr id="27" name="Google Shape;27;p77"/>
          <p:cNvSpPr/>
          <p:nvPr/>
        </p:nvSpPr>
        <p:spPr>
          <a:xfrm rot="5400000">
            <a:off x="4236290" y="5756871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77"/>
          <p:cNvSpPr/>
          <p:nvPr/>
        </p:nvSpPr>
        <p:spPr>
          <a:xfrm rot="5400000">
            <a:off x="5803144" y="5754632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77"/>
          <p:cNvSpPr/>
          <p:nvPr/>
        </p:nvSpPr>
        <p:spPr>
          <a:xfrm rot="5400000">
            <a:off x="7355066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77"/>
          <p:cNvSpPr/>
          <p:nvPr/>
        </p:nvSpPr>
        <p:spPr>
          <a:xfrm rot="5400000">
            <a:off x="2669436" y="5756871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77"/>
          <p:cNvSpPr/>
          <p:nvPr/>
        </p:nvSpPr>
        <p:spPr>
          <a:xfrm rot="5400000">
            <a:off x="1108075" y="5749638"/>
            <a:ext cx="80578" cy="1442160"/>
          </a:xfrm>
          <a:prstGeom prst="roundRect">
            <a:avLst>
              <a:gd name="adj" fmla="val 50000"/>
            </a:avLst>
          </a:prstGeom>
          <a:solidFill>
            <a:srgbClr val="0070C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9CC2E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1"/>
          </p:nvPr>
        </p:nvSpPr>
        <p:spPr>
          <a:xfrm>
            <a:off x="422199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body" idx="2"/>
          </p:nvPr>
        </p:nvSpPr>
        <p:spPr>
          <a:xfrm>
            <a:off x="1999190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body" idx="3"/>
          </p:nvPr>
        </p:nvSpPr>
        <p:spPr>
          <a:xfrm>
            <a:off x="3566044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body" idx="4"/>
          </p:nvPr>
        </p:nvSpPr>
        <p:spPr>
          <a:xfrm>
            <a:off x="5132898" y="6102395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77"/>
          <p:cNvSpPr txBox="1">
            <a:spLocks noGrp="1"/>
          </p:cNvSpPr>
          <p:nvPr>
            <p:ph type="body" idx="5"/>
          </p:nvPr>
        </p:nvSpPr>
        <p:spPr>
          <a:xfrm>
            <a:off x="6683177" y="6102394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1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bg>
      <p:bgPr>
        <a:solidFill>
          <a:srgbClr val="2E75B5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2"/>
          <p:cNvSpPr txBox="1"/>
          <p:nvPr/>
        </p:nvSpPr>
        <p:spPr>
          <a:xfrm>
            <a:off x="1329769" y="2705725"/>
            <a:ext cx="648446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sk-SK" sz="8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</a:t>
            </a:r>
            <a:endParaRPr sz="88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verview - 5 categories">
  <p:cSld name="Overview - 5 categorie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grpSp>
        <p:nvGrpSpPr>
          <p:cNvPr id="42" name="Google Shape;42;p5"/>
          <p:cNvGrpSpPr/>
          <p:nvPr/>
        </p:nvGrpSpPr>
        <p:grpSpPr>
          <a:xfrm>
            <a:off x="629669" y="1649406"/>
            <a:ext cx="883941" cy="804895"/>
            <a:chOff x="629669" y="1635947"/>
            <a:chExt cx="883941" cy="804895"/>
          </a:xfrm>
        </p:grpSpPr>
        <p:sp>
          <p:nvSpPr>
            <p:cNvPr id="43" name="Google Shape;43;p5"/>
            <p:cNvSpPr txBox="1"/>
            <p:nvPr/>
          </p:nvSpPr>
          <p:spPr>
            <a:xfrm>
              <a:off x="629669" y="1707696"/>
              <a:ext cx="4427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sk-SK" sz="3600" b="1" i="1" u="none" strike="noStrike" cap="none">
                  <a:solidFill>
                    <a:srgbClr val="2E75B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</a:t>
              </a:r>
              <a:endParaRPr sz="36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1434787" y="1635947"/>
              <a:ext cx="78823" cy="804895"/>
            </a:xfrm>
            <a:prstGeom prst="roundRect">
              <a:avLst>
                <a:gd name="adj" fmla="val 50000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629669" y="2624482"/>
            <a:ext cx="883941" cy="804895"/>
            <a:chOff x="629669" y="1635947"/>
            <a:chExt cx="883941" cy="804895"/>
          </a:xfrm>
        </p:grpSpPr>
        <p:sp>
          <p:nvSpPr>
            <p:cNvPr id="46" name="Google Shape;46;p5"/>
            <p:cNvSpPr txBox="1"/>
            <p:nvPr/>
          </p:nvSpPr>
          <p:spPr>
            <a:xfrm>
              <a:off x="629669" y="1707696"/>
              <a:ext cx="4427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sk-SK" sz="3600" b="1" i="1" u="none" strike="noStrike" cap="none">
                  <a:solidFill>
                    <a:srgbClr val="2E75B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</a:t>
              </a:r>
              <a:endParaRPr sz="36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434787" y="1635947"/>
              <a:ext cx="78823" cy="804895"/>
            </a:xfrm>
            <a:prstGeom prst="roundRect">
              <a:avLst>
                <a:gd name="adj" fmla="val 50000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" name="Google Shape;48;p5"/>
          <p:cNvGrpSpPr/>
          <p:nvPr/>
        </p:nvGrpSpPr>
        <p:grpSpPr>
          <a:xfrm>
            <a:off x="629669" y="3595899"/>
            <a:ext cx="883941" cy="804895"/>
            <a:chOff x="629669" y="1635947"/>
            <a:chExt cx="883941" cy="804895"/>
          </a:xfrm>
        </p:grpSpPr>
        <p:sp>
          <p:nvSpPr>
            <p:cNvPr id="49" name="Google Shape;49;p5"/>
            <p:cNvSpPr txBox="1"/>
            <p:nvPr/>
          </p:nvSpPr>
          <p:spPr>
            <a:xfrm>
              <a:off x="629669" y="1707696"/>
              <a:ext cx="4427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sk-SK" sz="3600" b="1" i="1" u="none" strike="noStrike" cap="none">
                  <a:solidFill>
                    <a:srgbClr val="2E75B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3</a:t>
              </a:r>
              <a:endParaRPr sz="36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434787" y="1635947"/>
              <a:ext cx="78823" cy="804895"/>
            </a:xfrm>
            <a:prstGeom prst="roundRect">
              <a:avLst>
                <a:gd name="adj" fmla="val 50000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" name="Google Shape;51;p5"/>
          <p:cNvGrpSpPr/>
          <p:nvPr/>
        </p:nvGrpSpPr>
        <p:grpSpPr>
          <a:xfrm>
            <a:off x="629669" y="4570962"/>
            <a:ext cx="883941" cy="804895"/>
            <a:chOff x="629669" y="1635947"/>
            <a:chExt cx="883941" cy="804895"/>
          </a:xfrm>
        </p:grpSpPr>
        <p:sp>
          <p:nvSpPr>
            <p:cNvPr id="52" name="Google Shape;52;p5"/>
            <p:cNvSpPr txBox="1"/>
            <p:nvPr/>
          </p:nvSpPr>
          <p:spPr>
            <a:xfrm>
              <a:off x="629669" y="1707696"/>
              <a:ext cx="4427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sk-SK" sz="3600" b="1" i="1" u="none" strike="noStrike" cap="none">
                  <a:solidFill>
                    <a:srgbClr val="2E75B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4</a:t>
              </a:r>
              <a:endParaRPr sz="36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434787" y="1635947"/>
              <a:ext cx="78823" cy="804895"/>
            </a:xfrm>
            <a:prstGeom prst="roundRect">
              <a:avLst>
                <a:gd name="adj" fmla="val 50000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5"/>
          <p:cNvGrpSpPr/>
          <p:nvPr/>
        </p:nvGrpSpPr>
        <p:grpSpPr>
          <a:xfrm>
            <a:off x="629669" y="5557488"/>
            <a:ext cx="883941" cy="804895"/>
            <a:chOff x="629669" y="1635947"/>
            <a:chExt cx="883941" cy="804895"/>
          </a:xfrm>
        </p:grpSpPr>
        <p:sp>
          <p:nvSpPr>
            <p:cNvPr id="55" name="Google Shape;55;p5"/>
            <p:cNvSpPr txBox="1"/>
            <p:nvPr/>
          </p:nvSpPr>
          <p:spPr>
            <a:xfrm>
              <a:off x="629669" y="1707696"/>
              <a:ext cx="4427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sk-SK" sz="3600" b="1" i="1" u="none" strike="noStrike" cap="none">
                  <a:solidFill>
                    <a:srgbClr val="2E75B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5</a:t>
              </a:r>
              <a:endParaRPr sz="36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434787" y="1635947"/>
              <a:ext cx="78823" cy="804895"/>
            </a:xfrm>
            <a:prstGeom prst="roundRect">
              <a:avLst>
                <a:gd name="adj" fmla="val 50000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" name="Google Shape;57;p5"/>
          <p:cNvSpPr txBox="1">
            <a:spLocks noGrp="1"/>
          </p:cNvSpPr>
          <p:nvPr>
            <p:ph type="body" idx="1"/>
          </p:nvPr>
        </p:nvSpPr>
        <p:spPr>
          <a:xfrm>
            <a:off x="1875978" y="1695328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2"/>
          </p:nvPr>
        </p:nvSpPr>
        <p:spPr>
          <a:xfrm>
            <a:off x="1875978" y="2054701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3"/>
          </p:nvPr>
        </p:nvSpPr>
        <p:spPr>
          <a:xfrm>
            <a:off x="1874700" y="2671638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body" idx="4"/>
          </p:nvPr>
        </p:nvSpPr>
        <p:spPr>
          <a:xfrm>
            <a:off x="1874700" y="3031011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5"/>
          </p:nvPr>
        </p:nvSpPr>
        <p:spPr>
          <a:xfrm>
            <a:off x="1874700" y="3639344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6"/>
          </p:nvPr>
        </p:nvSpPr>
        <p:spPr>
          <a:xfrm>
            <a:off x="1874700" y="3998717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body" idx="7"/>
          </p:nvPr>
        </p:nvSpPr>
        <p:spPr>
          <a:xfrm>
            <a:off x="1875978" y="4616884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body" idx="8"/>
          </p:nvPr>
        </p:nvSpPr>
        <p:spPr>
          <a:xfrm>
            <a:off x="1875978" y="4976257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body" idx="9"/>
          </p:nvPr>
        </p:nvSpPr>
        <p:spPr>
          <a:xfrm>
            <a:off x="1874700" y="5587267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body" idx="13"/>
          </p:nvPr>
        </p:nvSpPr>
        <p:spPr>
          <a:xfrm>
            <a:off x="1874700" y="5946640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5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5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6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6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6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6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6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6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6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6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6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6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50"/>
                                        <p:tgtEl>
                                          <p:spTgt spid="6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6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6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6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50"/>
                                        <p:tgtEl>
                                          <p:spTgt spid="6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6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6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6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6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6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6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50"/>
                                        <p:tgtEl>
                                          <p:spTgt spid="6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6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6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6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6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25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250"/>
                                        <p:tgtEl>
                                          <p:spTgt spid="6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250"/>
                                        <p:tgtEl>
                                          <p:spTgt spid="6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50"/>
                                        <p:tgtEl>
                                          <p:spTgt spid="6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250"/>
                                        <p:tgtEl>
                                          <p:spTgt spid="6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6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6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250"/>
                                        <p:tgtEl>
                                          <p:spTgt spid="6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250"/>
                                        <p:tgtEl>
                                          <p:spTgt spid="6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250"/>
                                        <p:tgtEl>
                                          <p:spTgt spid="6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250"/>
                                        <p:tgtEl>
                                          <p:spTgt spid="6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6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6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250"/>
                                        <p:tgtEl>
                                          <p:spTgt spid="6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250"/>
                                        <p:tgtEl>
                                          <p:spTgt spid="6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250"/>
                                        <p:tgtEl>
                                          <p:spTgt spid="6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250"/>
                                        <p:tgtEl>
                                          <p:spTgt spid="6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verview - 4 categories">
  <p:cSld name="Overview - 4 categorie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  <a:defRPr sz="48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  <p:grpSp>
        <p:nvGrpSpPr>
          <p:cNvPr id="70" name="Google Shape;70;p6"/>
          <p:cNvGrpSpPr/>
          <p:nvPr/>
        </p:nvGrpSpPr>
        <p:grpSpPr>
          <a:xfrm>
            <a:off x="629669" y="1649406"/>
            <a:ext cx="883941" cy="804895"/>
            <a:chOff x="629669" y="1635947"/>
            <a:chExt cx="883941" cy="804895"/>
          </a:xfrm>
        </p:grpSpPr>
        <p:sp>
          <p:nvSpPr>
            <p:cNvPr id="71" name="Google Shape;71;p6"/>
            <p:cNvSpPr txBox="1"/>
            <p:nvPr/>
          </p:nvSpPr>
          <p:spPr>
            <a:xfrm>
              <a:off x="629669" y="1707696"/>
              <a:ext cx="4427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sk-SK" sz="3600" b="1" i="1" u="none" strike="noStrike" cap="none">
                  <a:solidFill>
                    <a:srgbClr val="2E75B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</a:t>
              </a:r>
              <a:endParaRPr sz="36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1434787" y="1635947"/>
              <a:ext cx="78823" cy="804895"/>
            </a:xfrm>
            <a:prstGeom prst="roundRect">
              <a:avLst>
                <a:gd name="adj" fmla="val 50000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6"/>
          <p:cNvGrpSpPr/>
          <p:nvPr/>
        </p:nvGrpSpPr>
        <p:grpSpPr>
          <a:xfrm>
            <a:off x="628890" y="2882429"/>
            <a:ext cx="883941" cy="804895"/>
            <a:chOff x="629669" y="1635947"/>
            <a:chExt cx="883941" cy="804895"/>
          </a:xfrm>
        </p:grpSpPr>
        <p:sp>
          <p:nvSpPr>
            <p:cNvPr id="74" name="Google Shape;74;p6"/>
            <p:cNvSpPr txBox="1"/>
            <p:nvPr/>
          </p:nvSpPr>
          <p:spPr>
            <a:xfrm>
              <a:off x="629669" y="1707696"/>
              <a:ext cx="4427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sk-SK" sz="3600" b="1" i="1" u="none" strike="noStrike" cap="none">
                  <a:solidFill>
                    <a:srgbClr val="2E75B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</a:t>
              </a:r>
              <a:endParaRPr sz="36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1434787" y="1635947"/>
              <a:ext cx="78823" cy="804895"/>
            </a:xfrm>
            <a:prstGeom prst="roundRect">
              <a:avLst>
                <a:gd name="adj" fmla="val 50000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" name="Google Shape;76;p6"/>
          <p:cNvGrpSpPr/>
          <p:nvPr/>
        </p:nvGrpSpPr>
        <p:grpSpPr>
          <a:xfrm>
            <a:off x="628890" y="4193303"/>
            <a:ext cx="883941" cy="804895"/>
            <a:chOff x="629669" y="1635947"/>
            <a:chExt cx="883941" cy="804895"/>
          </a:xfrm>
        </p:grpSpPr>
        <p:sp>
          <p:nvSpPr>
            <p:cNvPr id="77" name="Google Shape;77;p6"/>
            <p:cNvSpPr txBox="1"/>
            <p:nvPr/>
          </p:nvSpPr>
          <p:spPr>
            <a:xfrm>
              <a:off x="629669" y="1707696"/>
              <a:ext cx="4427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sk-SK" sz="3600" b="1" i="1" u="none" strike="noStrike" cap="none">
                  <a:solidFill>
                    <a:srgbClr val="2E75B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3</a:t>
              </a:r>
              <a:endParaRPr sz="36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434787" y="1635947"/>
              <a:ext cx="78823" cy="804895"/>
            </a:xfrm>
            <a:prstGeom prst="roundRect">
              <a:avLst>
                <a:gd name="adj" fmla="val 50000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79;p6"/>
          <p:cNvGrpSpPr/>
          <p:nvPr/>
        </p:nvGrpSpPr>
        <p:grpSpPr>
          <a:xfrm>
            <a:off x="628890" y="5387699"/>
            <a:ext cx="883941" cy="804895"/>
            <a:chOff x="629669" y="1635947"/>
            <a:chExt cx="883941" cy="804895"/>
          </a:xfrm>
        </p:grpSpPr>
        <p:sp>
          <p:nvSpPr>
            <p:cNvPr id="80" name="Google Shape;80;p6"/>
            <p:cNvSpPr txBox="1"/>
            <p:nvPr/>
          </p:nvSpPr>
          <p:spPr>
            <a:xfrm>
              <a:off x="629669" y="1707696"/>
              <a:ext cx="4427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sk-SK" sz="3600" b="1" i="1" u="none" strike="noStrike" cap="none">
                  <a:solidFill>
                    <a:srgbClr val="2E75B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4</a:t>
              </a:r>
              <a:endParaRPr sz="36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1434787" y="1635947"/>
              <a:ext cx="78823" cy="804895"/>
            </a:xfrm>
            <a:prstGeom prst="roundRect">
              <a:avLst>
                <a:gd name="adj" fmla="val 50000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82;p6"/>
          <p:cNvSpPr txBox="1">
            <a:spLocks noGrp="1"/>
          </p:cNvSpPr>
          <p:nvPr>
            <p:ph type="body" idx="1"/>
          </p:nvPr>
        </p:nvSpPr>
        <p:spPr>
          <a:xfrm>
            <a:off x="1875978" y="1695328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6"/>
          <p:cNvSpPr txBox="1">
            <a:spLocks noGrp="1"/>
          </p:cNvSpPr>
          <p:nvPr>
            <p:ph type="body" idx="2"/>
          </p:nvPr>
        </p:nvSpPr>
        <p:spPr>
          <a:xfrm>
            <a:off x="1875978" y="2054701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3"/>
          </p:nvPr>
        </p:nvSpPr>
        <p:spPr>
          <a:xfrm>
            <a:off x="1873921" y="2929585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body" idx="4"/>
          </p:nvPr>
        </p:nvSpPr>
        <p:spPr>
          <a:xfrm>
            <a:off x="1873921" y="3288958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body" idx="5"/>
          </p:nvPr>
        </p:nvSpPr>
        <p:spPr>
          <a:xfrm>
            <a:off x="1873921" y="4236748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body" idx="6"/>
          </p:nvPr>
        </p:nvSpPr>
        <p:spPr>
          <a:xfrm>
            <a:off x="1873921" y="4596121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body" idx="7"/>
          </p:nvPr>
        </p:nvSpPr>
        <p:spPr>
          <a:xfrm>
            <a:off x="1875199" y="5433621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1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6"/>
          <p:cNvSpPr txBox="1">
            <a:spLocks noGrp="1"/>
          </p:cNvSpPr>
          <p:nvPr>
            <p:ph type="body" idx="8"/>
          </p:nvPr>
        </p:nvSpPr>
        <p:spPr>
          <a:xfrm>
            <a:off x="1875199" y="5792994"/>
            <a:ext cx="65664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75B5"/>
              </a:buClr>
              <a:buSzPts val="2000"/>
              <a:buFont typeface="Arial"/>
              <a:buNone/>
              <a:defRPr sz="2000" b="0" i="1" u="none" strike="noStrike" cap="none">
                <a:solidFill>
                  <a:srgbClr val="2E75B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8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8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8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8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8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8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8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8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8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8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8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8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8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8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8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8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8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8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8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8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8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50"/>
                                        <p:tgtEl>
                                          <p:spTgt spid="8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8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8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8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50"/>
                                        <p:tgtEl>
                                          <p:spTgt spid="8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8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8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8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8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8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8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50"/>
                                        <p:tgtEl>
                                          <p:spTgt spid="8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8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8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8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8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"/>
          <p:cNvSpPr txBox="1">
            <a:spLocks noGrp="1"/>
          </p:cNvSpPr>
          <p:nvPr>
            <p:ph type="ctrTitle"/>
          </p:nvPr>
        </p:nvSpPr>
        <p:spPr>
          <a:xfrm>
            <a:off x="2372753" y="2793600"/>
            <a:ext cx="4398493" cy="3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entury Gothic"/>
              <a:buNone/>
            </a:pPr>
            <a:r>
              <a:rPr lang="sk-SK" sz="9600"/>
              <a:t>How to TMF?</a:t>
            </a:r>
            <a:endParaRPr sz="9600"/>
          </a:p>
        </p:txBody>
      </p:sp>
      <p:sp>
        <p:nvSpPr>
          <p:cNvPr id="367" name="Google Shape;367;p1"/>
          <p:cNvSpPr txBox="1">
            <a:spLocks noGrp="1"/>
          </p:cNvSpPr>
          <p:nvPr>
            <p:ph type="subTitle" idx="1"/>
          </p:nvPr>
        </p:nvSpPr>
        <p:spPr>
          <a:xfrm>
            <a:off x="5990400" y="226800"/>
            <a:ext cx="2901600" cy="731144"/>
          </a:xfrm>
          <a:prstGeom prst="rect">
            <a:avLst/>
          </a:prstGeom>
          <a:noFill/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None/>
            </a:pPr>
            <a:r>
              <a:rPr lang="sk-SK"/>
              <a:t>Anna Oleárová</a:t>
            </a:r>
            <a:br>
              <a:rPr lang="sk-SK"/>
            </a:br>
            <a:r>
              <a:rPr lang="sk-SK"/>
              <a:t>Ľubomír Polonec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950687d906_1_1104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Teoretické hypotézy</a:t>
            </a:r>
            <a:endParaRPr/>
          </a:p>
        </p:txBody>
      </p:sp>
      <p:sp>
        <p:nvSpPr>
          <p:cNvPr id="460" name="Google Shape;460;g3950687d906_1_1104"/>
          <p:cNvSpPr txBox="1"/>
          <p:nvPr/>
        </p:nvSpPr>
        <p:spPr>
          <a:xfrm>
            <a:off x="246300" y="1363575"/>
            <a:ext cx="850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75B6"/>
              </a:buClr>
              <a:buSzPts val="2400"/>
              <a:buFont typeface="Arial"/>
              <a:buChar char="●"/>
            </a:pPr>
            <a:r>
              <a:rPr lang="sk-SK" sz="2400" b="1" i="0" u="none" strike="noStrike" cap="none">
                <a:solidFill>
                  <a:srgbClr val="2D75B6"/>
                </a:solidFill>
                <a:latin typeface="Arial"/>
                <a:ea typeface="Arial"/>
                <a:cs typeface="Arial"/>
                <a:sym typeface="Arial"/>
              </a:rPr>
              <a:t>Spravím si prehľad a naštudujem doterajšiu literatúru</a:t>
            </a:r>
            <a:endParaRPr sz="2400" b="1" i="0" u="none" strike="noStrike" cap="none">
              <a:solidFill>
                <a:srgbClr val="2D75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3950687d906_1_1104"/>
          <p:cNvSpPr txBox="1"/>
          <p:nvPr/>
        </p:nvSpPr>
        <p:spPr>
          <a:xfrm>
            <a:off x="407338" y="2343263"/>
            <a:ext cx="3706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sk-SK" sz="2200" b="1" i="0" u="sng" strike="noStrike" cap="none">
                <a:solidFill>
                  <a:srgbClr val="2D75B6"/>
                </a:solidFill>
                <a:latin typeface="Arial"/>
                <a:ea typeface="Arial"/>
                <a:cs typeface="Arial"/>
                <a:sym typeface="Arial"/>
              </a:rPr>
              <a:t>Analytická teória</a:t>
            </a:r>
            <a:endParaRPr sz="2200" b="1" i="0" u="sng" strike="noStrike" cap="none">
              <a:solidFill>
                <a:srgbClr val="2D75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g3950687d906_1_1104"/>
          <p:cNvPicPr preferRelativeResize="0"/>
          <p:nvPr/>
        </p:nvPicPr>
        <p:blipFill rotWithShape="1">
          <a:blip r:embed="rId3">
            <a:alphaModFix/>
          </a:blip>
          <a:srcRect b="64933"/>
          <a:stretch/>
        </p:blipFill>
        <p:spPr>
          <a:xfrm>
            <a:off x="2460375" y="3057175"/>
            <a:ext cx="1800225" cy="9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3950687d906_1_1104"/>
          <p:cNvPicPr preferRelativeResize="0"/>
          <p:nvPr/>
        </p:nvPicPr>
        <p:blipFill rotWithShape="1">
          <a:blip r:embed="rId3">
            <a:alphaModFix/>
          </a:blip>
          <a:srcRect t="31426" b="24340"/>
          <a:stretch/>
        </p:blipFill>
        <p:spPr>
          <a:xfrm>
            <a:off x="2460375" y="4173075"/>
            <a:ext cx="1800225" cy="11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3950687d906_1_1104"/>
          <p:cNvPicPr preferRelativeResize="0"/>
          <p:nvPr/>
        </p:nvPicPr>
        <p:blipFill rotWithShape="1">
          <a:blip r:embed="rId3">
            <a:alphaModFix/>
          </a:blip>
          <a:srcRect t="69882"/>
          <a:stretch/>
        </p:blipFill>
        <p:spPr>
          <a:xfrm>
            <a:off x="2460375" y="5530725"/>
            <a:ext cx="1800225" cy="79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g3950687d906_1_1104"/>
          <p:cNvSpPr txBox="1"/>
          <p:nvPr/>
        </p:nvSpPr>
        <p:spPr>
          <a:xfrm>
            <a:off x="554388" y="3145700"/>
            <a:ext cx="3706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sk-SK" sz="2200" b="1" i="0" u="none" strike="noStrike" cap="none">
                <a:solidFill>
                  <a:srgbClr val="2D75B6"/>
                </a:solidFill>
                <a:latin typeface="Arial"/>
                <a:ea typeface="Arial"/>
                <a:cs typeface="Arial"/>
                <a:sym typeface="Arial"/>
              </a:rPr>
              <a:t>Dostrel</a:t>
            </a:r>
            <a:endParaRPr sz="2200" b="1" i="0" u="none" strike="noStrike" cap="none">
              <a:solidFill>
                <a:srgbClr val="2D75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g3950687d906_1_1104"/>
          <p:cNvSpPr txBox="1"/>
          <p:nvPr/>
        </p:nvSpPr>
        <p:spPr>
          <a:xfrm>
            <a:off x="554388" y="4346550"/>
            <a:ext cx="3706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sk-SK" sz="2200" b="1" i="0" u="none" strike="noStrike" cap="none">
                <a:solidFill>
                  <a:srgbClr val="2D75B6"/>
                </a:solidFill>
                <a:latin typeface="Arial"/>
                <a:ea typeface="Arial"/>
                <a:cs typeface="Arial"/>
                <a:sym typeface="Arial"/>
              </a:rPr>
              <a:t>Max. výška</a:t>
            </a:r>
            <a:endParaRPr sz="2200" b="1" i="0" u="none" strike="noStrike" cap="none">
              <a:solidFill>
                <a:srgbClr val="2D75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g3950687d906_1_1104"/>
          <p:cNvSpPr txBox="1"/>
          <p:nvPr/>
        </p:nvSpPr>
        <p:spPr>
          <a:xfrm>
            <a:off x="554392" y="5738950"/>
            <a:ext cx="138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sk-SK" sz="2200" b="1" i="0" u="none" strike="noStrike" cap="none">
                <a:solidFill>
                  <a:srgbClr val="2D75B6"/>
                </a:solidFill>
                <a:latin typeface="Arial"/>
                <a:ea typeface="Arial"/>
                <a:cs typeface="Arial"/>
                <a:sym typeface="Arial"/>
              </a:rPr>
              <a:t>Čas letu</a:t>
            </a:r>
            <a:endParaRPr sz="2200" b="1" i="0" u="none" strike="noStrike" cap="none">
              <a:solidFill>
                <a:srgbClr val="2D75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8" name="Google Shape;468;g3950687d906_1_1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2866475"/>
            <a:ext cx="4308754" cy="2872474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g3950687d906_1_1104"/>
          <p:cNvSpPr txBox="1"/>
          <p:nvPr/>
        </p:nvSpPr>
        <p:spPr>
          <a:xfrm>
            <a:off x="4113550" y="2351613"/>
            <a:ext cx="3985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sk-SK" sz="2200" b="1" i="0" u="sng" strike="noStrike" cap="none">
                <a:solidFill>
                  <a:srgbClr val="2D75B6"/>
                </a:solidFill>
                <a:latin typeface="Arial"/>
                <a:ea typeface="Arial"/>
                <a:cs typeface="Arial"/>
                <a:sym typeface="Arial"/>
              </a:rPr>
              <a:t>Numerická simulácia</a:t>
            </a:r>
            <a:endParaRPr sz="14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g3950687d906_1_1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0951" y="5738950"/>
            <a:ext cx="4693049" cy="79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oogle Shape;475;p44"/>
          <p:cNvGrpSpPr/>
          <p:nvPr/>
        </p:nvGrpSpPr>
        <p:grpSpPr>
          <a:xfrm>
            <a:off x="553004" y="1383291"/>
            <a:ext cx="8034861" cy="1155902"/>
            <a:chOff x="1733" y="1619148"/>
            <a:chExt cx="8034861" cy="1155902"/>
          </a:xfrm>
        </p:grpSpPr>
        <p:sp>
          <p:nvSpPr>
            <p:cNvPr id="476" name="Google Shape;476;p44"/>
            <p:cNvSpPr/>
            <p:nvPr/>
          </p:nvSpPr>
          <p:spPr>
            <a:xfrm>
              <a:off x="1733" y="1619148"/>
              <a:ext cx="2003063" cy="1155902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44"/>
            <p:cNvSpPr txBox="1"/>
            <p:nvPr/>
          </p:nvSpPr>
          <p:spPr>
            <a:xfrm>
              <a:off x="58159" y="1675574"/>
              <a:ext cx="1890211" cy="104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sk-SK" sz="24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Fixné</a:t>
              </a:r>
              <a:r>
                <a:rPr lang="sk-SK" sz="24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sk-SK" sz="24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premenné</a:t>
              </a:r>
              <a:endParaRPr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78" name="Google Shape;478;p44"/>
            <p:cNvSpPr/>
            <p:nvPr/>
          </p:nvSpPr>
          <p:spPr>
            <a:xfrm>
              <a:off x="2098655" y="1861888"/>
              <a:ext cx="670423" cy="670423"/>
            </a:xfrm>
            <a:prstGeom prst="mathPlus">
              <a:avLst>
                <a:gd name="adj1" fmla="val 23520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4"/>
            <p:cNvSpPr txBox="1"/>
            <p:nvPr/>
          </p:nvSpPr>
          <p:spPr>
            <a:xfrm>
              <a:off x="2187520" y="2118258"/>
              <a:ext cx="492693" cy="1576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80" name="Google Shape;480;p44"/>
            <p:cNvSpPr/>
            <p:nvPr/>
          </p:nvSpPr>
          <p:spPr>
            <a:xfrm>
              <a:off x="2862938" y="1619148"/>
              <a:ext cx="1994833" cy="1155902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44"/>
            <p:cNvSpPr txBox="1"/>
            <p:nvPr/>
          </p:nvSpPr>
          <p:spPr>
            <a:xfrm>
              <a:off x="2919364" y="1675574"/>
              <a:ext cx="1881981" cy="104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sk-SK" sz="24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Variabilné</a:t>
              </a:r>
              <a:r>
                <a:rPr lang="sk-SK" sz="24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sk-SK" sz="24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premenné</a:t>
              </a:r>
              <a:endParaRPr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82" name="Google Shape;482;p44"/>
            <p:cNvSpPr/>
            <p:nvPr/>
          </p:nvSpPr>
          <p:spPr>
            <a:xfrm>
              <a:off x="4951630" y="1861888"/>
              <a:ext cx="670423" cy="670423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4"/>
            <p:cNvSpPr txBox="1"/>
            <p:nvPr/>
          </p:nvSpPr>
          <p:spPr>
            <a:xfrm>
              <a:off x="5040495" y="1999995"/>
              <a:ext cx="492693" cy="3942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84" name="Google Shape;484;p44"/>
            <p:cNvSpPr/>
            <p:nvPr/>
          </p:nvSpPr>
          <p:spPr>
            <a:xfrm>
              <a:off x="5715913" y="1619148"/>
              <a:ext cx="2320681" cy="1155902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4"/>
            <p:cNvSpPr txBox="1"/>
            <p:nvPr/>
          </p:nvSpPr>
          <p:spPr>
            <a:xfrm>
              <a:off x="5772339" y="1675574"/>
              <a:ext cx="2207829" cy="104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sk-SK" sz="24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Výsledné hodnoty</a:t>
              </a:r>
              <a:endParaRPr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86" name="Google Shape;486;p44"/>
          <p:cNvSpPr txBox="1">
            <a:spLocks noGrp="1"/>
          </p:cNvSpPr>
          <p:nvPr>
            <p:ph type="title"/>
          </p:nvPr>
        </p:nvSpPr>
        <p:spPr>
          <a:xfrm>
            <a:off x="551270" y="200486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Experimenty</a:t>
            </a:r>
            <a:endParaRPr/>
          </a:p>
        </p:txBody>
      </p:sp>
      <p:sp>
        <p:nvSpPr>
          <p:cNvPr id="487" name="Google Shape;487;p44"/>
          <p:cNvSpPr txBox="1"/>
          <p:nvPr/>
        </p:nvSpPr>
        <p:spPr>
          <a:xfrm>
            <a:off x="551270" y="2787176"/>
            <a:ext cx="216702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k-SK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Parametre, ktoré </a:t>
            </a:r>
            <a:r>
              <a:rPr lang="sk-SK" sz="2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počas experimentu nemením.</a:t>
            </a:r>
            <a:endParaRPr sz="24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8" name="Google Shape;488;p44"/>
          <p:cNvSpPr txBox="1"/>
          <p:nvPr/>
        </p:nvSpPr>
        <p:spPr>
          <a:xfrm>
            <a:off x="3326774" y="2787176"/>
            <a:ext cx="2341948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k-SK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Parametre, ktoré </a:t>
            </a:r>
            <a:r>
              <a:rPr lang="sk-SK" sz="2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počas experimentu mením, </a:t>
            </a:r>
            <a:r>
              <a:rPr lang="sk-SK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lebo</a:t>
            </a:r>
            <a:r>
              <a:rPr lang="sk-SK" sz="2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skúmam ich efekt.</a:t>
            </a:r>
            <a:endParaRPr sz="24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9" name="Google Shape;489;p44"/>
          <p:cNvSpPr txBox="1"/>
          <p:nvPr/>
        </p:nvSpPr>
        <p:spPr>
          <a:xfrm>
            <a:off x="5910942" y="2787176"/>
            <a:ext cx="313508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k-SK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Hodnoty, ktoré </a:t>
            </a:r>
            <a:r>
              <a:rPr lang="sk-SK" sz="2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získavam meraním</a:t>
            </a:r>
            <a:r>
              <a:rPr lang="sk-SK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k-SK" sz="24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Vystihujú</a:t>
            </a:r>
            <a:r>
              <a:rPr lang="sk-SK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fenomén.</a:t>
            </a:r>
            <a:endParaRPr sz="2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0" name="Google Shape;490;p44"/>
          <p:cNvSpPr/>
          <p:nvPr/>
        </p:nvSpPr>
        <p:spPr>
          <a:xfrm>
            <a:off x="-1565" y="5308324"/>
            <a:ext cx="9144000" cy="1382486"/>
          </a:xfrm>
          <a:prstGeom prst="rect">
            <a:avLst/>
          </a:prstGeom>
          <a:solidFill>
            <a:schemeClr val="accen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k-SK" sz="2400" b="1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Nemôžem meniť viac parametrov naraz</a:t>
            </a:r>
            <a:r>
              <a:rPr lang="sk-SK"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br>
              <a:rPr lang="sk-SK"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sk-SK"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lebo </a:t>
            </a:r>
            <a:r>
              <a:rPr lang="sk-SK" sz="2400" b="1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nebudem vedieť rozoznať </a:t>
            </a:r>
            <a:r>
              <a:rPr lang="sk-SK"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ktorý z nich mal </a:t>
            </a:r>
            <a:r>
              <a:rPr lang="sk-SK" sz="2400" b="1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aký efekt</a:t>
            </a:r>
            <a:r>
              <a:rPr lang="sk-SK"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2400" b="0" i="0" u="none" strike="noStrike" cap="none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5"/>
          <p:cNvSpPr txBox="1">
            <a:spLocks noGrp="1"/>
          </p:cNvSpPr>
          <p:nvPr>
            <p:ph type="title"/>
          </p:nvPr>
        </p:nvSpPr>
        <p:spPr>
          <a:xfrm>
            <a:off x="551270" y="200486"/>
            <a:ext cx="8277044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Príklad – šikmý vrh loptičky</a:t>
            </a:r>
            <a:endParaRPr/>
          </a:p>
        </p:txBody>
      </p:sp>
      <p:grpSp>
        <p:nvGrpSpPr>
          <p:cNvPr id="496" name="Google Shape;496;p45"/>
          <p:cNvGrpSpPr/>
          <p:nvPr/>
        </p:nvGrpSpPr>
        <p:grpSpPr>
          <a:xfrm>
            <a:off x="580254" y="1328057"/>
            <a:ext cx="7772890" cy="5073067"/>
            <a:chOff x="146776" y="0"/>
            <a:chExt cx="7772890" cy="5073067"/>
          </a:xfrm>
        </p:grpSpPr>
        <p:sp>
          <p:nvSpPr>
            <p:cNvPr id="497" name="Google Shape;497;p45"/>
            <p:cNvSpPr/>
            <p:nvPr/>
          </p:nvSpPr>
          <p:spPr>
            <a:xfrm>
              <a:off x="146776" y="0"/>
              <a:ext cx="2069261" cy="103463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45"/>
            <p:cNvSpPr txBox="1"/>
            <p:nvPr/>
          </p:nvSpPr>
          <p:spPr>
            <a:xfrm>
              <a:off x="177079" y="30303"/>
              <a:ext cx="2008655" cy="9740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sk-SK" sz="24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Fixné</a:t>
              </a:r>
              <a:r>
                <a:rPr lang="sk-SK" sz="24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sk-SK" sz="24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premenné</a:t>
              </a:r>
              <a:endPara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45"/>
            <p:cNvSpPr/>
            <p:nvPr/>
          </p:nvSpPr>
          <p:spPr>
            <a:xfrm>
              <a:off x="353702" y="1034630"/>
              <a:ext cx="206909" cy="76546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45"/>
            <p:cNvSpPr/>
            <p:nvPr/>
          </p:nvSpPr>
          <p:spPr>
            <a:xfrm>
              <a:off x="560612" y="1282781"/>
              <a:ext cx="1655408" cy="103463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45"/>
            <p:cNvSpPr txBox="1"/>
            <p:nvPr/>
          </p:nvSpPr>
          <p:spPr>
            <a:xfrm>
              <a:off x="590915" y="1313084"/>
              <a:ext cx="1594802" cy="9740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sk-SK" sz="20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Gravitačné zrýchlenie</a:t>
              </a:r>
              <a:endParaRPr sz="20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  <p:sp>
          <p:nvSpPr>
            <p:cNvPr id="502" name="Google Shape;502;p45"/>
            <p:cNvSpPr/>
            <p:nvPr/>
          </p:nvSpPr>
          <p:spPr>
            <a:xfrm>
              <a:off x="353702" y="1034630"/>
              <a:ext cx="206909" cy="214329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45"/>
            <p:cNvSpPr/>
            <p:nvPr/>
          </p:nvSpPr>
          <p:spPr>
            <a:xfrm>
              <a:off x="560612" y="2576070"/>
              <a:ext cx="2300008" cy="120370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5"/>
            <p:cNvSpPr txBox="1"/>
            <p:nvPr/>
          </p:nvSpPr>
          <p:spPr>
            <a:xfrm>
              <a:off x="595867" y="2611325"/>
              <a:ext cx="2229498" cy="1133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sk-SK" sz="20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Počiatočná dodaná rýchlosť loptičke</a:t>
              </a:r>
              <a:endParaRPr sz="20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  <p:sp>
          <p:nvSpPr>
            <p:cNvPr id="505" name="Google Shape;505;p45"/>
            <p:cNvSpPr/>
            <p:nvPr/>
          </p:nvSpPr>
          <p:spPr>
            <a:xfrm>
              <a:off x="353702" y="1034630"/>
              <a:ext cx="206909" cy="352112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45"/>
            <p:cNvSpPr/>
            <p:nvPr/>
          </p:nvSpPr>
          <p:spPr>
            <a:xfrm>
              <a:off x="560612" y="4038437"/>
              <a:ext cx="2378805" cy="103463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5"/>
            <p:cNvSpPr txBox="1"/>
            <p:nvPr/>
          </p:nvSpPr>
          <p:spPr>
            <a:xfrm>
              <a:off x="590915" y="4068740"/>
              <a:ext cx="2318199" cy="9740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sk-SK" sz="20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Polomer loptičky</a:t>
              </a:r>
              <a:endParaRPr sz="20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  <p:sp>
          <p:nvSpPr>
            <p:cNvPr id="508" name="Google Shape;508;p45"/>
            <p:cNvSpPr/>
            <p:nvPr/>
          </p:nvSpPr>
          <p:spPr>
            <a:xfrm>
              <a:off x="2963785" y="26"/>
              <a:ext cx="2069261" cy="103463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45"/>
            <p:cNvSpPr txBox="1"/>
            <p:nvPr/>
          </p:nvSpPr>
          <p:spPr>
            <a:xfrm>
              <a:off x="2994088" y="30329"/>
              <a:ext cx="2008655" cy="9740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sk-SK" sz="24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Variabilné</a:t>
              </a:r>
              <a:r>
                <a:rPr lang="sk-SK" sz="24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sk-SK" sz="24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premenné</a:t>
              </a:r>
              <a:endPara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10" name="Google Shape;510;p45"/>
            <p:cNvSpPr/>
            <p:nvPr/>
          </p:nvSpPr>
          <p:spPr>
            <a:xfrm>
              <a:off x="3170712" y="1034656"/>
              <a:ext cx="206926" cy="77597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5"/>
            <p:cNvSpPr/>
            <p:nvPr/>
          </p:nvSpPr>
          <p:spPr>
            <a:xfrm>
              <a:off x="3377638" y="1293314"/>
              <a:ext cx="1655408" cy="103463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45"/>
            <p:cNvSpPr txBox="1"/>
            <p:nvPr/>
          </p:nvSpPr>
          <p:spPr>
            <a:xfrm>
              <a:off x="3407941" y="1323617"/>
              <a:ext cx="1594802" cy="9740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sk-SK" sz="20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Počiatočný uhol</a:t>
              </a:r>
              <a:endParaRPr sz="20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  <p:sp>
          <p:nvSpPr>
            <p:cNvPr id="513" name="Google Shape;513;p45"/>
            <p:cNvSpPr/>
            <p:nvPr/>
          </p:nvSpPr>
          <p:spPr>
            <a:xfrm>
              <a:off x="5850405" y="26"/>
              <a:ext cx="2069261" cy="1034630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45"/>
            <p:cNvSpPr txBox="1"/>
            <p:nvPr/>
          </p:nvSpPr>
          <p:spPr>
            <a:xfrm>
              <a:off x="5880708" y="30329"/>
              <a:ext cx="2008655" cy="9740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sk-SK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Výsledné hodnoty</a:t>
              </a: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5"/>
            <p:cNvSpPr/>
            <p:nvPr/>
          </p:nvSpPr>
          <p:spPr>
            <a:xfrm>
              <a:off x="5964214" y="1034656"/>
              <a:ext cx="93116" cy="129336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45"/>
            <p:cNvSpPr/>
            <p:nvPr/>
          </p:nvSpPr>
          <p:spPr>
            <a:xfrm>
              <a:off x="5964214" y="1293314"/>
              <a:ext cx="1935619" cy="2069405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45"/>
            <p:cNvSpPr txBox="1"/>
            <p:nvPr/>
          </p:nvSpPr>
          <p:spPr>
            <a:xfrm>
              <a:off x="6020906" y="1350006"/>
              <a:ext cx="1822235" cy="19560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5400" rIns="38100" bIns="254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sk-SK" sz="20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Trajektória</a:t>
              </a:r>
              <a:endParaRPr sz="20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sk-SK" sz="20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Čas dopadu</a:t>
              </a:r>
              <a:endParaRPr sz="20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sk-SK" sz="20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Dohodená vzdialenosť</a:t>
              </a:r>
              <a:endParaRPr sz="20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Char char="•"/>
              </a:pPr>
              <a:r>
                <a:rPr lang="sk-SK" sz="20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Maximálna výška</a:t>
              </a:r>
              <a:endParaRPr sz="20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</p:grpSp>
      <p:grpSp>
        <p:nvGrpSpPr>
          <p:cNvPr id="518" name="Google Shape;518;p45"/>
          <p:cNvGrpSpPr/>
          <p:nvPr/>
        </p:nvGrpSpPr>
        <p:grpSpPr>
          <a:xfrm>
            <a:off x="2649424" y="1537131"/>
            <a:ext cx="670423" cy="670423"/>
            <a:chOff x="2098655" y="1861888"/>
            <a:chExt cx="670423" cy="670423"/>
          </a:xfrm>
        </p:grpSpPr>
        <p:sp>
          <p:nvSpPr>
            <p:cNvPr id="519" name="Google Shape;519;p45"/>
            <p:cNvSpPr/>
            <p:nvPr/>
          </p:nvSpPr>
          <p:spPr>
            <a:xfrm>
              <a:off x="2098655" y="1861888"/>
              <a:ext cx="670423" cy="670423"/>
            </a:xfrm>
            <a:prstGeom prst="mathPlus">
              <a:avLst>
                <a:gd name="adj1" fmla="val 23520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45"/>
            <p:cNvSpPr txBox="1"/>
            <p:nvPr/>
          </p:nvSpPr>
          <p:spPr>
            <a:xfrm>
              <a:off x="2187520" y="2118258"/>
              <a:ext cx="492693" cy="1576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521" name="Google Shape;521;p45"/>
          <p:cNvGrpSpPr/>
          <p:nvPr/>
        </p:nvGrpSpPr>
        <p:grpSpPr>
          <a:xfrm>
            <a:off x="5535793" y="1537131"/>
            <a:ext cx="670423" cy="670423"/>
            <a:chOff x="4951630" y="1861888"/>
            <a:chExt cx="670423" cy="670423"/>
          </a:xfrm>
        </p:grpSpPr>
        <p:sp>
          <p:nvSpPr>
            <p:cNvPr id="522" name="Google Shape;522;p45"/>
            <p:cNvSpPr/>
            <p:nvPr/>
          </p:nvSpPr>
          <p:spPr>
            <a:xfrm>
              <a:off x="4951630" y="1861888"/>
              <a:ext cx="670423" cy="670423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45"/>
            <p:cNvSpPr txBox="1"/>
            <p:nvPr/>
          </p:nvSpPr>
          <p:spPr>
            <a:xfrm>
              <a:off x="5040495" y="1999995"/>
              <a:ext cx="492693" cy="3942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6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83610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Príklad – šikmý vrh loptičky</a:t>
            </a:r>
            <a:endParaRPr/>
          </a:p>
        </p:txBody>
      </p:sp>
      <p:sp>
        <p:nvSpPr>
          <p:cNvPr id="529" name="Google Shape;529;p46"/>
          <p:cNvSpPr txBox="1">
            <a:spLocks noGrp="1"/>
          </p:cNvSpPr>
          <p:nvPr>
            <p:ph type="body" idx="1"/>
          </p:nvPr>
        </p:nvSpPr>
        <p:spPr>
          <a:xfrm>
            <a:off x="554399" y="1269211"/>
            <a:ext cx="3566160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Menenie počiatočného uhlu</a:t>
            </a:r>
            <a:endParaRPr/>
          </a:p>
        </p:txBody>
      </p:sp>
      <p:pic>
        <p:nvPicPr>
          <p:cNvPr id="530" name="Google Shape;53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35" y="2035628"/>
            <a:ext cx="7049930" cy="4593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7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Spracúvanie dát</a:t>
            </a:r>
            <a:endParaRPr/>
          </a:p>
        </p:txBody>
      </p:sp>
      <p:sp>
        <p:nvSpPr>
          <p:cNvPr id="536" name="Google Shape;536;p47"/>
          <p:cNvSpPr txBox="1">
            <a:spLocks noGrp="1"/>
          </p:cNvSpPr>
          <p:nvPr>
            <p:ph type="body" idx="1"/>
          </p:nvPr>
        </p:nvSpPr>
        <p:spPr>
          <a:xfrm>
            <a:off x="554400" y="1269211"/>
            <a:ext cx="1188720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Analýza</a:t>
            </a:r>
            <a:endParaRPr/>
          </a:p>
        </p:txBody>
      </p:sp>
      <p:grpSp>
        <p:nvGrpSpPr>
          <p:cNvPr id="537" name="Google Shape;537;p47"/>
          <p:cNvGrpSpPr/>
          <p:nvPr/>
        </p:nvGrpSpPr>
        <p:grpSpPr>
          <a:xfrm>
            <a:off x="2233306" y="1960535"/>
            <a:ext cx="4656984" cy="4315978"/>
            <a:chOff x="709306" y="2021"/>
            <a:chExt cx="4656984" cy="4315978"/>
          </a:xfrm>
        </p:grpSpPr>
        <p:sp>
          <p:nvSpPr>
            <p:cNvPr id="538" name="Google Shape;538;p47"/>
            <p:cNvSpPr/>
            <p:nvPr/>
          </p:nvSpPr>
          <p:spPr>
            <a:xfrm>
              <a:off x="856310" y="2021"/>
              <a:ext cx="4383379" cy="1270993"/>
            </a:xfrm>
            <a:prstGeom prst="roundRect">
              <a:avLst>
                <a:gd name="adj" fmla="val 16667"/>
              </a:avLst>
            </a:prstGeom>
            <a:blipFill rotWithShape="1">
              <a:blip r:embed="rId3">
                <a:alphaModFix/>
              </a:blip>
              <a:stretch>
                <a:fillRect t="-1997" b="-1998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47"/>
            <p:cNvSpPr/>
            <p:nvPr/>
          </p:nvSpPr>
          <p:spPr>
            <a:xfrm>
              <a:off x="1169834" y="1273014"/>
              <a:ext cx="3756331" cy="684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47"/>
            <p:cNvSpPr txBox="1"/>
            <p:nvPr/>
          </p:nvSpPr>
          <p:spPr>
            <a:xfrm>
              <a:off x="1169834" y="1273014"/>
              <a:ext cx="3756331" cy="684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6025" tIns="256025" rIns="256025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sk-SK" sz="3600" b="0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Pohyb + Uhly</a:t>
              </a:r>
              <a:endParaRPr sz="3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41" name="Google Shape;541;p47"/>
            <p:cNvSpPr/>
            <p:nvPr/>
          </p:nvSpPr>
          <p:spPr>
            <a:xfrm>
              <a:off x="709306" y="2217909"/>
              <a:ext cx="4656984" cy="1708470"/>
            </a:xfrm>
            <a:prstGeom prst="roundRect">
              <a:avLst>
                <a:gd name="adj" fmla="val 16667"/>
              </a:avLst>
            </a:prstGeom>
            <a:blipFill rotWithShape="1">
              <a:blip r:embed="rId4">
                <a:alphaModFix/>
              </a:blip>
              <a:stretch>
                <a:fillRect t="-26996" b="-26996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47"/>
            <p:cNvSpPr/>
            <p:nvPr/>
          </p:nvSpPr>
          <p:spPr>
            <a:xfrm>
              <a:off x="2137219" y="3633618"/>
              <a:ext cx="1844693" cy="684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47"/>
            <p:cNvSpPr txBox="1"/>
            <p:nvPr/>
          </p:nvSpPr>
          <p:spPr>
            <a:xfrm>
              <a:off x="2137219" y="3633618"/>
              <a:ext cx="1844693" cy="6843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6025" tIns="256025" rIns="256025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sk-SK" sz="3600" b="0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Zvuk</a:t>
              </a:r>
              <a:endParaRPr sz="3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8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83610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 sz="4000"/>
              <a:t>Jeden bod som zmeral náhodne mimo ostatné</a:t>
            </a:r>
            <a:endParaRPr sz="4000"/>
          </a:p>
        </p:txBody>
      </p:sp>
      <p:sp>
        <p:nvSpPr>
          <p:cNvPr id="549" name="Google Shape;549;p48"/>
          <p:cNvSpPr txBox="1">
            <a:spLocks noGrp="1"/>
          </p:cNvSpPr>
          <p:nvPr>
            <p:ph type="body" idx="1"/>
          </p:nvPr>
        </p:nvSpPr>
        <p:spPr>
          <a:xfrm>
            <a:off x="554399" y="1378068"/>
            <a:ext cx="4297680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Čo to znamená pre môj výsledok?</a:t>
            </a:r>
            <a:endParaRPr/>
          </a:p>
        </p:txBody>
      </p:sp>
      <p:pic>
        <p:nvPicPr>
          <p:cNvPr id="550" name="Google Shape;55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8725" y="2039250"/>
            <a:ext cx="6686550" cy="447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48"/>
          <p:cNvSpPr/>
          <p:nvPr/>
        </p:nvSpPr>
        <p:spPr>
          <a:xfrm>
            <a:off x="4408715" y="3178167"/>
            <a:ext cx="365760" cy="365760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9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Opakovanie meraní</a:t>
            </a:r>
            <a:endParaRPr/>
          </a:p>
        </p:txBody>
      </p:sp>
      <p:sp>
        <p:nvSpPr>
          <p:cNvPr id="557" name="Google Shape;557;p49"/>
          <p:cNvSpPr txBox="1">
            <a:spLocks noGrp="1"/>
          </p:cNvSpPr>
          <p:nvPr>
            <p:ph type="body" idx="1"/>
          </p:nvPr>
        </p:nvSpPr>
        <p:spPr>
          <a:xfrm>
            <a:off x="554399" y="1269211"/>
            <a:ext cx="2286000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Štatistická chyba</a:t>
            </a:r>
            <a:endParaRPr/>
          </a:p>
        </p:txBody>
      </p:sp>
      <p:pic>
        <p:nvPicPr>
          <p:cNvPr id="558" name="Google Shape;55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874" y="1817915"/>
            <a:ext cx="7146251" cy="504008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49"/>
          <p:cNvSpPr/>
          <p:nvPr/>
        </p:nvSpPr>
        <p:spPr>
          <a:xfrm>
            <a:off x="2525486" y="4200797"/>
            <a:ext cx="274320" cy="274320"/>
          </a:xfrm>
          <a:prstGeom prst="ellipse">
            <a:avLst/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49"/>
          <p:cNvSpPr/>
          <p:nvPr/>
        </p:nvSpPr>
        <p:spPr>
          <a:xfrm>
            <a:off x="3979047" y="3439886"/>
            <a:ext cx="274320" cy="274320"/>
          </a:xfrm>
          <a:prstGeom prst="ellipse">
            <a:avLst/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49"/>
          <p:cNvSpPr/>
          <p:nvPr/>
        </p:nvSpPr>
        <p:spPr>
          <a:xfrm>
            <a:off x="5437733" y="2177143"/>
            <a:ext cx="274320" cy="274320"/>
          </a:xfrm>
          <a:prstGeom prst="ellipse">
            <a:avLst/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49"/>
          <p:cNvSpPr/>
          <p:nvPr/>
        </p:nvSpPr>
        <p:spPr>
          <a:xfrm>
            <a:off x="6156189" y="2743201"/>
            <a:ext cx="274320" cy="274320"/>
          </a:xfrm>
          <a:prstGeom prst="ellipse">
            <a:avLst/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49"/>
          <p:cNvSpPr/>
          <p:nvPr/>
        </p:nvSpPr>
        <p:spPr>
          <a:xfrm>
            <a:off x="7614875" y="4200797"/>
            <a:ext cx="274320" cy="274320"/>
          </a:xfrm>
          <a:prstGeom prst="ellipse">
            <a:avLst/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49"/>
          <p:cNvSpPr/>
          <p:nvPr/>
        </p:nvSpPr>
        <p:spPr>
          <a:xfrm>
            <a:off x="6156189" y="3502920"/>
            <a:ext cx="274320" cy="274320"/>
          </a:xfrm>
          <a:prstGeom prst="ellipse">
            <a:avLst/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49"/>
          <p:cNvSpPr/>
          <p:nvPr/>
        </p:nvSpPr>
        <p:spPr>
          <a:xfrm>
            <a:off x="0" y="5475514"/>
            <a:ext cx="9144000" cy="13824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k-SK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Nesediace body sú bežné – pri experimente je veľa vecí čo spôsobujú chyby v meraní.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k-SK" sz="2400" b="1" i="0" u="sng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 potrebné experimenty opakovať.</a:t>
            </a:r>
            <a:endParaRPr sz="2400" b="1" i="0" u="sng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0"/>
          <p:cNvSpPr txBox="1">
            <a:spLocks noGrp="1"/>
          </p:cNvSpPr>
          <p:nvPr>
            <p:ph type="title"/>
          </p:nvPr>
        </p:nvSpPr>
        <p:spPr>
          <a:xfrm>
            <a:off x="554399" y="342000"/>
            <a:ext cx="8339229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 sz="4400"/>
              <a:t>Štatistická chyba</a:t>
            </a:r>
            <a:endParaRPr sz="4400"/>
          </a:p>
        </p:txBody>
      </p:sp>
      <p:sp>
        <p:nvSpPr>
          <p:cNvPr id="571" name="Google Shape;571;p50"/>
          <p:cNvSpPr txBox="1">
            <a:spLocks noGrp="1"/>
          </p:cNvSpPr>
          <p:nvPr>
            <p:ph type="body" idx="1"/>
          </p:nvPr>
        </p:nvSpPr>
        <p:spPr>
          <a:xfrm>
            <a:off x="554399" y="1269211"/>
            <a:ext cx="5120640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Odchýlky bodov od očakávanej hodnoty</a:t>
            </a:r>
            <a:endParaRPr/>
          </a:p>
        </p:txBody>
      </p:sp>
      <p:pic>
        <p:nvPicPr>
          <p:cNvPr id="572" name="Google Shape;572;p50" descr="Understanding Standard deviation in Normal Distribution - Cross Validated"/>
          <p:cNvPicPr preferRelativeResize="0"/>
          <p:nvPr/>
        </p:nvPicPr>
        <p:blipFill rotWithShape="1">
          <a:blip r:embed="rId3">
            <a:alphaModFix/>
          </a:blip>
          <a:srcRect l="4937" t="5786" r="2293"/>
          <a:stretch/>
        </p:blipFill>
        <p:spPr>
          <a:xfrm>
            <a:off x="130629" y="2100943"/>
            <a:ext cx="5725886" cy="4415057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0"/>
          <p:cNvSpPr txBox="1"/>
          <p:nvPr/>
        </p:nvSpPr>
        <p:spPr>
          <a:xfrm>
            <a:off x="5856515" y="3671950"/>
            <a:ext cx="2710870" cy="127304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50"/>
          <p:cNvSpPr txBox="1"/>
          <p:nvPr/>
        </p:nvSpPr>
        <p:spPr>
          <a:xfrm>
            <a:off x="6640287" y="1152168"/>
            <a:ext cx="1364091" cy="83298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50"/>
          <p:cNvSpPr txBox="1"/>
          <p:nvPr/>
        </p:nvSpPr>
        <p:spPr>
          <a:xfrm>
            <a:off x="6074229" y="2122244"/>
            <a:ext cx="27108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k-SK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Aritmetický priemer</a:t>
            </a:r>
            <a:endParaRPr sz="2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6" name="Google Shape;576;p50"/>
          <p:cNvSpPr txBox="1"/>
          <p:nvPr/>
        </p:nvSpPr>
        <p:spPr>
          <a:xfrm>
            <a:off x="6074229" y="5049979"/>
            <a:ext cx="27108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k-SK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Štandardná odchýlka</a:t>
            </a:r>
            <a:endParaRPr sz="2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1"/>
          <p:cNvSpPr txBox="1">
            <a:spLocks noGrp="1"/>
          </p:cNvSpPr>
          <p:nvPr>
            <p:ph type="title"/>
          </p:nvPr>
        </p:nvSpPr>
        <p:spPr>
          <a:xfrm>
            <a:off x="554399" y="342000"/>
            <a:ext cx="8339229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 sz="4400"/>
              <a:t>Chybové úsečky</a:t>
            </a:r>
            <a:endParaRPr sz="4400"/>
          </a:p>
        </p:txBody>
      </p:sp>
      <p:sp>
        <p:nvSpPr>
          <p:cNvPr id="582" name="Google Shape;582;p51"/>
          <p:cNvSpPr txBox="1">
            <a:spLocks noGrp="1"/>
          </p:cNvSpPr>
          <p:nvPr>
            <p:ph type="body" idx="1"/>
          </p:nvPr>
        </p:nvSpPr>
        <p:spPr>
          <a:xfrm>
            <a:off x="554399" y="1269211"/>
            <a:ext cx="3291840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Zobrazenie chýb merania</a:t>
            </a:r>
            <a:endParaRPr/>
          </a:p>
        </p:txBody>
      </p:sp>
      <p:grpSp>
        <p:nvGrpSpPr>
          <p:cNvPr id="583" name="Google Shape;583;p51"/>
          <p:cNvGrpSpPr/>
          <p:nvPr/>
        </p:nvGrpSpPr>
        <p:grpSpPr>
          <a:xfrm>
            <a:off x="1009499" y="2183153"/>
            <a:ext cx="7429026" cy="3899575"/>
            <a:chOff x="324086" y="2383"/>
            <a:chExt cx="7429026" cy="3899575"/>
          </a:xfrm>
        </p:grpSpPr>
        <p:sp>
          <p:nvSpPr>
            <p:cNvPr id="584" name="Google Shape;584;p51"/>
            <p:cNvSpPr/>
            <p:nvPr/>
          </p:nvSpPr>
          <p:spPr>
            <a:xfrm>
              <a:off x="324086" y="2383"/>
              <a:ext cx="3396552" cy="1114164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51"/>
            <p:cNvSpPr txBox="1"/>
            <p:nvPr/>
          </p:nvSpPr>
          <p:spPr>
            <a:xfrm>
              <a:off x="356719" y="35016"/>
              <a:ext cx="3331286" cy="1048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0625" rIns="60950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sk-SK" sz="3200" b="0" i="0" u="none" strike="noStrike" cap="none">
                  <a:solidFill>
                    <a:schemeClr val="lt1"/>
                  </a:solidFill>
                  <a:latin typeface="Century"/>
                  <a:ea typeface="Century"/>
                  <a:cs typeface="Century"/>
                  <a:sym typeface="Century"/>
                </a:rPr>
                <a:t>Experimentálne</a:t>
              </a:r>
              <a:endParaRPr sz="3200" b="0" i="0" u="none" strike="noStrike" cap="non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  <p:sp>
          <p:nvSpPr>
            <p:cNvPr id="586" name="Google Shape;586;p51"/>
            <p:cNvSpPr/>
            <p:nvPr/>
          </p:nvSpPr>
          <p:spPr>
            <a:xfrm>
              <a:off x="663742" y="1116548"/>
              <a:ext cx="339655" cy="83562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51"/>
            <p:cNvSpPr/>
            <p:nvPr/>
          </p:nvSpPr>
          <p:spPr>
            <a:xfrm>
              <a:off x="1003397" y="1395089"/>
              <a:ext cx="2735870" cy="111416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51"/>
            <p:cNvSpPr txBox="1"/>
            <p:nvPr/>
          </p:nvSpPr>
          <p:spPr>
            <a:xfrm>
              <a:off x="1036030" y="1427722"/>
              <a:ext cx="2670604" cy="1048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sk-SK" sz="24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Štatistická chyba</a:t>
              </a:r>
              <a:endParaRPr sz="24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  <p:sp>
          <p:nvSpPr>
            <p:cNvPr id="589" name="Google Shape;589;p51"/>
            <p:cNvSpPr/>
            <p:nvPr/>
          </p:nvSpPr>
          <p:spPr>
            <a:xfrm>
              <a:off x="663742" y="1116548"/>
              <a:ext cx="339655" cy="222832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51"/>
            <p:cNvSpPr/>
            <p:nvPr/>
          </p:nvSpPr>
          <p:spPr>
            <a:xfrm>
              <a:off x="1003397" y="2787794"/>
              <a:ext cx="2539938" cy="111416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51"/>
            <p:cNvSpPr txBox="1"/>
            <p:nvPr/>
          </p:nvSpPr>
          <p:spPr>
            <a:xfrm>
              <a:off x="1036030" y="2820427"/>
              <a:ext cx="2474672" cy="1048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sk-SK" sz="24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Chyba meradla</a:t>
              </a:r>
              <a:endParaRPr sz="24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  <p:sp>
          <p:nvSpPr>
            <p:cNvPr id="592" name="Google Shape;592;p51"/>
            <p:cNvSpPr/>
            <p:nvPr/>
          </p:nvSpPr>
          <p:spPr>
            <a:xfrm>
              <a:off x="4277721" y="2383"/>
              <a:ext cx="2228328" cy="1114164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51"/>
            <p:cNvSpPr txBox="1"/>
            <p:nvPr/>
          </p:nvSpPr>
          <p:spPr>
            <a:xfrm>
              <a:off x="4310354" y="35016"/>
              <a:ext cx="2163062" cy="1048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40625" rIns="60950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sk-SK" sz="3200" b="0" i="0" u="none" strike="noStrike" cap="none">
                  <a:solidFill>
                    <a:schemeClr val="lt1"/>
                  </a:solidFill>
                  <a:latin typeface="Century"/>
                  <a:ea typeface="Century"/>
                  <a:cs typeface="Century"/>
                  <a:sym typeface="Century"/>
                </a:rPr>
                <a:t>Teoretické</a:t>
              </a:r>
              <a:endParaRPr sz="3200" b="0" i="0" u="none" strike="noStrike" cap="non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  <p:sp>
          <p:nvSpPr>
            <p:cNvPr id="594" name="Google Shape;594;p51"/>
            <p:cNvSpPr/>
            <p:nvPr/>
          </p:nvSpPr>
          <p:spPr>
            <a:xfrm>
              <a:off x="4500554" y="1116548"/>
              <a:ext cx="222832" cy="83562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51"/>
            <p:cNvSpPr/>
            <p:nvPr/>
          </p:nvSpPr>
          <p:spPr>
            <a:xfrm>
              <a:off x="4723387" y="1395089"/>
              <a:ext cx="2415151" cy="111416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51"/>
            <p:cNvSpPr txBox="1"/>
            <p:nvPr/>
          </p:nvSpPr>
          <p:spPr>
            <a:xfrm>
              <a:off x="4756020" y="1427722"/>
              <a:ext cx="2349885" cy="1048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sk-SK" sz="24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Šírenie neistoty</a:t>
              </a:r>
              <a:endParaRPr sz="24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  <p:sp>
          <p:nvSpPr>
            <p:cNvPr id="597" name="Google Shape;597;p51"/>
            <p:cNvSpPr/>
            <p:nvPr/>
          </p:nvSpPr>
          <p:spPr>
            <a:xfrm>
              <a:off x="4500554" y="1116548"/>
              <a:ext cx="222832" cy="222832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51"/>
            <p:cNvSpPr/>
            <p:nvPr/>
          </p:nvSpPr>
          <p:spPr>
            <a:xfrm>
              <a:off x="4723387" y="2787794"/>
              <a:ext cx="3029725" cy="111416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51"/>
            <p:cNvSpPr txBox="1"/>
            <p:nvPr/>
          </p:nvSpPr>
          <p:spPr>
            <a:xfrm>
              <a:off x="4756020" y="2820427"/>
              <a:ext cx="2964459" cy="1048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0475" rIns="45700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sk-SK" sz="24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Odchýlky simulácie</a:t>
              </a:r>
              <a:endParaRPr sz="24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2"/>
          <p:cNvSpPr txBox="1">
            <a:spLocks noGrp="1"/>
          </p:cNvSpPr>
          <p:nvPr>
            <p:ph type="title"/>
          </p:nvPr>
        </p:nvSpPr>
        <p:spPr>
          <a:xfrm>
            <a:off x="554399" y="342000"/>
            <a:ext cx="8339229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 sz="4400"/>
              <a:t>Typy errorbarov</a:t>
            </a:r>
            <a:endParaRPr sz="4400"/>
          </a:p>
        </p:txBody>
      </p:sp>
      <p:sp>
        <p:nvSpPr>
          <p:cNvPr id="605" name="Google Shape;605;p52"/>
          <p:cNvSpPr txBox="1">
            <a:spLocks noGrp="1"/>
          </p:cNvSpPr>
          <p:nvPr>
            <p:ph type="body" idx="1"/>
          </p:nvPr>
        </p:nvSpPr>
        <p:spPr>
          <a:xfrm>
            <a:off x="554398" y="1269211"/>
            <a:ext cx="3763601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Zobrazenie štatistickej chyby</a:t>
            </a:r>
            <a:endParaRPr/>
          </a:p>
        </p:txBody>
      </p:sp>
      <p:pic>
        <p:nvPicPr>
          <p:cNvPr id="606" name="Google Shape;606;p52"/>
          <p:cNvPicPr preferRelativeResize="0"/>
          <p:nvPr/>
        </p:nvPicPr>
        <p:blipFill rotWithShape="1">
          <a:blip r:embed="rId3">
            <a:alphaModFix/>
          </a:blip>
          <a:srcRect r="50953"/>
          <a:stretch/>
        </p:blipFill>
        <p:spPr>
          <a:xfrm>
            <a:off x="2270931" y="2043175"/>
            <a:ext cx="4906163" cy="4207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52"/>
          <p:cNvPicPr preferRelativeResize="0"/>
          <p:nvPr/>
        </p:nvPicPr>
        <p:blipFill rotWithShape="1">
          <a:blip r:embed="rId3">
            <a:alphaModFix/>
          </a:blip>
          <a:srcRect l="51922"/>
          <a:stretch/>
        </p:blipFill>
        <p:spPr>
          <a:xfrm>
            <a:off x="2168333" y="2043175"/>
            <a:ext cx="4807333" cy="420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2" descr="New Originlab GraphGaller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1717" y="2043175"/>
            <a:ext cx="4764590" cy="4206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8"/>
          <p:cNvSpPr txBox="1">
            <a:spLocks noGrp="1"/>
          </p:cNvSpPr>
          <p:nvPr>
            <p:ph type="title"/>
          </p:nvPr>
        </p:nvSpPr>
        <p:spPr>
          <a:xfrm>
            <a:off x="628650" y="237325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Ako začať?</a:t>
            </a:r>
            <a:endParaRPr/>
          </a:p>
        </p:txBody>
      </p:sp>
      <p:sp>
        <p:nvSpPr>
          <p:cNvPr id="373" name="Google Shape;373;p38"/>
          <p:cNvSpPr/>
          <p:nvPr/>
        </p:nvSpPr>
        <p:spPr>
          <a:xfrm>
            <a:off x="1240942" y="2491375"/>
            <a:ext cx="3125400" cy="1875300"/>
          </a:xfrm>
          <a:prstGeom prst="roundRect">
            <a:avLst>
              <a:gd name="adj" fmla="val 16667"/>
            </a:avLst>
          </a:prstGeom>
          <a:solidFill>
            <a:srgbClr val="4372C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5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Zložiť tím</a:t>
            </a:r>
            <a:endParaRPr/>
          </a:p>
        </p:txBody>
      </p:sp>
      <p:sp>
        <p:nvSpPr>
          <p:cNvPr id="374" name="Google Shape;374;p38"/>
          <p:cNvSpPr/>
          <p:nvPr/>
        </p:nvSpPr>
        <p:spPr>
          <a:xfrm>
            <a:off x="4777666" y="2491348"/>
            <a:ext cx="3125400" cy="1875300"/>
          </a:xfrm>
          <a:prstGeom prst="roundRect">
            <a:avLst>
              <a:gd name="adj" fmla="val 16667"/>
            </a:avLst>
          </a:prstGeom>
          <a:solidFill>
            <a:srgbClr val="4372C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5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Vyriešiť úlohy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3"/>
          <p:cNvSpPr txBox="1">
            <a:spLocks noGrp="1"/>
          </p:cNvSpPr>
          <p:nvPr>
            <p:ph type="title"/>
          </p:nvPr>
        </p:nvSpPr>
        <p:spPr>
          <a:xfrm>
            <a:off x="554399" y="342000"/>
            <a:ext cx="8339229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 sz="4400"/>
              <a:t>Zobrazenie štatistickej chyby</a:t>
            </a:r>
            <a:endParaRPr sz="4400"/>
          </a:p>
        </p:txBody>
      </p:sp>
      <p:sp>
        <p:nvSpPr>
          <p:cNvPr id="614" name="Google Shape;614;p53"/>
          <p:cNvSpPr txBox="1">
            <a:spLocks noGrp="1"/>
          </p:cNvSpPr>
          <p:nvPr>
            <p:ph type="body" idx="1"/>
          </p:nvPr>
        </p:nvSpPr>
        <p:spPr>
          <a:xfrm>
            <a:off x="554399" y="1269211"/>
            <a:ext cx="3657600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Chybové úsečky - errorbary</a:t>
            </a:r>
            <a:endParaRPr/>
          </a:p>
        </p:txBody>
      </p:sp>
      <p:pic>
        <p:nvPicPr>
          <p:cNvPr id="615" name="Google Shape;615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4049" y="2005119"/>
            <a:ext cx="6395902" cy="4510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54"/>
          <p:cNvSpPr txBox="1">
            <a:spLocks noGrp="1"/>
          </p:cNvSpPr>
          <p:nvPr>
            <p:ph type="title"/>
          </p:nvPr>
        </p:nvSpPr>
        <p:spPr>
          <a:xfrm>
            <a:off x="554399" y="342000"/>
            <a:ext cx="8339229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 sz="4400"/>
              <a:t>Ideálny graf</a:t>
            </a:r>
            <a:endParaRPr sz="4400"/>
          </a:p>
        </p:txBody>
      </p:sp>
      <p:sp>
        <p:nvSpPr>
          <p:cNvPr id="621" name="Google Shape;621;p54"/>
          <p:cNvSpPr txBox="1">
            <a:spLocks noGrp="1"/>
          </p:cNvSpPr>
          <p:nvPr>
            <p:ph type="body" idx="1"/>
          </p:nvPr>
        </p:nvSpPr>
        <p:spPr>
          <a:xfrm>
            <a:off x="554399" y="1269211"/>
            <a:ext cx="6583680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So zobrazením štatistickej chyby a teoretickej krivky</a:t>
            </a:r>
            <a:endParaRPr/>
          </a:p>
        </p:txBody>
      </p:sp>
      <p:pic>
        <p:nvPicPr>
          <p:cNvPr id="622" name="Google Shape;622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4606" y="1876887"/>
            <a:ext cx="6694788" cy="472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3388" y="1876875"/>
            <a:ext cx="7061248" cy="472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5"/>
          <p:cNvSpPr txBox="1">
            <a:spLocks noGrp="1"/>
          </p:cNvSpPr>
          <p:nvPr>
            <p:ph type="title"/>
          </p:nvPr>
        </p:nvSpPr>
        <p:spPr>
          <a:xfrm>
            <a:off x="554399" y="342000"/>
            <a:ext cx="8339229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 sz="5400"/>
              <a:t>Zobrazovanie záverov</a:t>
            </a:r>
            <a:endParaRPr sz="5400"/>
          </a:p>
        </p:txBody>
      </p:sp>
      <p:sp>
        <p:nvSpPr>
          <p:cNvPr id="629" name="Google Shape;629;p55"/>
          <p:cNvSpPr txBox="1">
            <a:spLocks noGrp="1"/>
          </p:cNvSpPr>
          <p:nvPr>
            <p:ph type="body" idx="1"/>
          </p:nvPr>
        </p:nvSpPr>
        <p:spPr>
          <a:xfrm>
            <a:off x="554399" y="1269211"/>
            <a:ext cx="914400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Grafy</a:t>
            </a:r>
            <a:endParaRPr/>
          </a:p>
        </p:txBody>
      </p:sp>
      <p:sp>
        <p:nvSpPr>
          <p:cNvPr id="630" name="Google Shape;630;p55"/>
          <p:cNvSpPr/>
          <p:nvPr/>
        </p:nvSpPr>
        <p:spPr>
          <a:xfrm>
            <a:off x="0" y="2192481"/>
            <a:ext cx="9144000" cy="1791690"/>
          </a:xfrm>
          <a:prstGeom prst="rect">
            <a:avLst/>
          </a:prstGeom>
          <a:solidFill>
            <a:schemeClr val="accent1">
              <a:alpha val="2352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k-SK" sz="2400" b="1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Cieľ: vedieť vypočítať výsledné hodnoty</a:t>
            </a:r>
            <a:endParaRPr sz="2400" b="1" i="0" u="none" strike="noStrike" cap="none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k-SK"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teórie musia vstupovať </a:t>
            </a:r>
            <a:r>
              <a:rPr lang="sk-SK" sz="2400" b="0" i="0" u="sng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rovnaké fixné a </a:t>
            </a:r>
            <a:br>
              <a:rPr lang="sk-SK" sz="2400" b="0" i="0" u="sng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sk-SK" sz="2400" b="0" i="0" u="sng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variabilné premenné</a:t>
            </a:r>
            <a:r>
              <a:rPr lang="sk-SK"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ako do experimentov</a:t>
            </a:r>
            <a:endParaRPr sz="2400" b="0" i="0" u="none" strike="noStrike" cap="none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p55"/>
          <p:cNvSpPr/>
          <p:nvPr/>
        </p:nvSpPr>
        <p:spPr>
          <a:xfrm>
            <a:off x="0" y="4500248"/>
            <a:ext cx="9144000" cy="1382486"/>
          </a:xfrm>
          <a:prstGeom prst="rect">
            <a:avLst/>
          </a:prstGeom>
          <a:solidFill>
            <a:schemeClr val="accent1">
              <a:alpha val="2352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k-SK" sz="2400" b="1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Experimentálne a teoretické výsledky </a:t>
            </a:r>
            <a:br>
              <a:rPr lang="sk-SK" sz="2400" b="1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sk-SK" sz="2400" b="1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prehľadne odprezentovať - grafy</a:t>
            </a:r>
            <a:endParaRPr sz="2400" b="0" i="0" u="none" strike="noStrike" cap="none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6"/>
          <p:cNvSpPr txBox="1">
            <a:spLocks noGrp="1"/>
          </p:cNvSpPr>
          <p:nvPr>
            <p:ph type="title"/>
          </p:nvPr>
        </p:nvSpPr>
        <p:spPr>
          <a:xfrm>
            <a:off x="554399" y="342000"/>
            <a:ext cx="8339229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 sz="5400"/>
              <a:t>Grafy</a:t>
            </a:r>
            <a:endParaRPr sz="5400"/>
          </a:p>
        </p:txBody>
      </p:sp>
      <p:sp>
        <p:nvSpPr>
          <p:cNvPr id="637" name="Google Shape;637;p56"/>
          <p:cNvSpPr txBox="1">
            <a:spLocks noGrp="1"/>
          </p:cNvSpPr>
          <p:nvPr>
            <p:ph type="body" idx="1"/>
          </p:nvPr>
        </p:nvSpPr>
        <p:spPr>
          <a:xfrm>
            <a:off x="554399" y="1269211"/>
            <a:ext cx="4023360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V akom programe ich vytvárať?</a:t>
            </a:r>
            <a:endParaRPr/>
          </a:p>
        </p:txBody>
      </p:sp>
      <p:grpSp>
        <p:nvGrpSpPr>
          <p:cNvPr id="638" name="Google Shape;638;p56"/>
          <p:cNvGrpSpPr/>
          <p:nvPr/>
        </p:nvGrpSpPr>
        <p:grpSpPr>
          <a:xfrm>
            <a:off x="243842" y="2011207"/>
            <a:ext cx="3007358" cy="2139492"/>
            <a:chOff x="243842" y="2011207"/>
            <a:chExt cx="3007358" cy="2139492"/>
          </a:xfrm>
        </p:grpSpPr>
        <p:pic>
          <p:nvPicPr>
            <p:cNvPr id="639" name="Google Shape;639;p5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2875" y="2011207"/>
              <a:ext cx="1641519" cy="15287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0" name="Google Shape;640;p56"/>
            <p:cNvSpPr txBox="1"/>
            <p:nvPr/>
          </p:nvSpPr>
          <p:spPr>
            <a:xfrm>
              <a:off x="243842" y="3565924"/>
              <a:ext cx="300735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sk-SK" sz="3200" b="0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Excel</a:t>
              </a:r>
              <a:endParaRPr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641" name="Google Shape;641;p56"/>
          <p:cNvGrpSpPr/>
          <p:nvPr/>
        </p:nvGrpSpPr>
        <p:grpSpPr>
          <a:xfrm>
            <a:off x="2797612" y="1924406"/>
            <a:ext cx="3007358" cy="2231712"/>
            <a:chOff x="2797612" y="1924406"/>
            <a:chExt cx="3007358" cy="2231712"/>
          </a:xfrm>
        </p:grpSpPr>
        <p:pic>
          <p:nvPicPr>
            <p:cNvPr id="642" name="Google Shape;642;p56" descr="Python (programming language) - Wikipedi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80532" y="1924406"/>
              <a:ext cx="1641518" cy="16415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3" name="Google Shape;643;p56"/>
            <p:cNvSpPr txBox="1"/>
            <p:nvPr/>
          </p:nvSpPr>
          <p:spPr>
            <a:xfrm>
              <a:off x="2797612" y="3571343"/>
              <a:ext cx="300735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sk-SK" sz="3200" b="0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Python</a:t>
              </a:r>
              <a:endParaRPr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644" name="Google Shape;644;p56"/>
          <p:cNvGrpSpPr/>
          <p:nvPr/>
        </p:nvGrpSpPr>
        <p:grpSpPr>
          <a:xfrm>
            <a:off x="5804970" y="1924406"/>
            <a:ext cx="3007358" cy="2226293"/>
            <a:chOff x="5804970" y="1924406"/>
            <a:chExt cx="3007358" cy="2226293"/>
          </a:xfrm>
        </p:grpSpPr>
        <p:pic>
          <p:nvPicPr>
            <p:cNvPr id="645" name="Google Shape;645;p56" descr="Colab: An easy way to learn and use TensorFlow — The TensorFlow Blo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066039" y="1924406"/>
              <a:ext cx="2645904" cy="13898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6" name="Google Shape;646;p56"/>
            <p:cNvSpPr txBox="1"/>
            <p:nvPr/>
          </p:nvSpPr>
          <p:spPr>
            <a:xfrm>
              <a:off x="5804970" y="3565924"/>
              <a:ext cx="300735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sk-SK" sz="3200" b="0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Google colab</a:t>
              </a:r>
              <a:endParaRPr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647" name="Google Shape;647;p56"/>
          <p:cNvGrpSpPr/>
          <p:nvPr/>
        </p:nvGrpSpPr>
        <p:grpSpPr>
          <a:xfrm>
            <a:off x="695145" y="4161537"/>
            <a:ext cx="4204933" cy="2524560"/>
            <a:chOff x="695145" y="4161537"/>
            <a:chExt cx="4204933" cy="2524560"/>
          </a:xfrm>
        </p:grpSpPr>
        <p:pic>
          <p:nvPicPr>
            <p:cNvPr id="648" name="Google Shape;648;p56" descr="Project Jupyter - Wikipedi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86800" y="4161537"/>
              <a:ext cx="1621624" cy="18801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9" name="Google Shape;649;p56"/>
            <p:cNvSpPr txBox="1"/>
            <p:nvPr/>
          </p:nvSpPr>
          <p:spPr>
            <a:xfrm>
              <a:off x="695145" y="6101322"/>
              <a:ext cx="420493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sk-SK" sz="3200" b="0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Jupyter notebook</a:t>
              </a:r>
              <a:endParaRPr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650" name="Google Shape;650;p56"/>
          <p:cNvGrpSpPr/>
          <p:nvPr/>
        </p:nvGrpSpPr>
        <p:grpSpPr>
          <a:xfrm>
            <a:off x="4724013" y="4508147"/>
            <a:ext cx="3771578" cy="2177949"/>
            <a:chOff x="4724013" y="4508147"/>
            <a:chExt cx="3771578" cy="2177949"/>
          </a:xfrm>
        </p:grpSpPr>
        <p:sp>
          <p:nvSpPr>
            <p:cNvPr id="651" name="Google Shape;651;p56"/>
            <p:cNvSpPr/>
            <p:nvPr/>
          </p:nvSpPr>
          <p:spPr>
            <a:xfrm>
              <a:off x="4724013" y="4508147"/>
              <a:ext cx="3771578" cy="1316970"/>
            </a:xfrm>
            <a:prstGeom prst="roundRect">
              <a:avLst>
                <a:gd name="adj" fmla="val 16667"/>
              </a:avLst>
            </a:prstGeom>
            <a:blipFill rotWithShape="1">
              <a:blip r:embed="rId7">
                <a:alphaModFix/>
              </a:blip>
              <a:stretch>
                <a:fillRect t="-14998" b="-14996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56"/>
            <p:cNvSpPr txBox="1"/>
            <p:nvPr/>
          </p:nvSpPr>
          <p:spPr>
            <a:xfrm>
              <a:off x="5122050" y="6101321"/>
              <a:ext cx="3007358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sk-SK" sz="3200" b="0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Matplotlib</a:t>
              </a:r>
              <a:endParaRPr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57"/>
          <p:cNvSpPr txBox="1">
            <a:spLocks noGrp="1"/>
          </p:cNvSpPr>
          <p:nvPr>
            <p:ph type="title"/>
          </p:nvPr>
        </p:nvSpPr>
        <p:spPr>
          <a:xfrm>
            <a:off x="554399" y="342000"/>
            <a:ext cx="8339229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 sz="5400"/>
              <a:t>Grafy</a:t>
            </a:r>
            <a:endParaRPr sz="5400"/>
          </a:p>
        </p:txBody>
      </p:sp>
      <p:sp>
        <p:nvSpPr>
          <p:cNvPr id="658" name="Google Shape;658;p57"/>
          <p:cNvSpPr txBox="1">
            <a:spLocks noGrp="1"/>
          </p:cNvSpPr>
          <p:nvPr>
            <p:ph type="body" idx="1"/>
          </p:nvPr>
        </p:nvSpPr>
        <p:spPr>
          <a:xfrm>
            <a:off x="554399" y="1269211"/>
            <a:ext cx="4297680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Čo musí obsahovať ideálny graf?</a:t>
            </a:r>
            <a:endParaRPr/>
          </a:p>
        </p:txBody>
      </p:sp>
      <p:sp>
        <p:nvSpPr>
          <p:cNvPr id="659" name="Google Shape;659;p57"/>
          <p:cNvSpPr txBox="1"/>
          <p:nvPr/>
        </p:nvSpPr>
        <p:spPr>
          <a:xfrm>
            <a:off x="695417" y="2017467"/>
            <a:ext cx="7837715" cy="3399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sk-SK" sz="28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Vhodný typ</a:t>
            </a:r>
            <a:r>
              <a:rPr lang="sk-SK" sz="28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 grafu pre konkrétny set dát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sk-SK" sz="28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Chybové úsečky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sk-SK" sz="28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Prehľadné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sk-SK" sz="28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Legenda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sk-SK" sz="28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Vyznačené osi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sk-SK" sz="2800" b="0" i="0" u="none" strike="noStrike" cap="none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Viditeľné čísla a jednotky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sk-SK" sz="28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Aspoň 5 bodov </a:t>
            </a:r>
            <a:r>
              <a:rPr lang="sk-SK" sz="28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na grafe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0" name="Google Shape;660;p57"/>
          <p:cNvGrpSpPr/>
          <p:nvPr/>
        </p:nvGrpSpPr>
        <p:grpSpPr>
          <a:xfrm>
            <a:off x="1852612" y="2077604"/>
            <a:ext cx="5438775" cy="4114800"/>
            <a:chOff x="2004625" y="2155372"/>
            <a:chExt cx="5438775" cy="4114800"/>
          </a:xfrm>
        </p:grpSpPr>
        <p:pic>
          <p:nvPicPr>
            <p:cNvPr id="661" name="Google Shape;661;p5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04625" y="2155372"/>
              <a:ext cx="5438775" cy="4114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2" name="Google Shape;662;p57"/>
            <p:cNvSpPr txBox="1"/>
            <p:nvPr/>
          </p:nvSpPr>
          <p:spPr>
            <a:xfrm>
              <a:off x="2812096" y="3023154"/>
              <a:ext cx="2373086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sk-SK" sz="1800" b="1" i="0" u="none" strike="noStrike" cap="none">
                  <a:solidFill>
                    <a:srgbClr val="C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Does not get extinguished</a:t>
              </a:r>
              <a:endParaRPr sz="18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63" name="Google Shape;663;p57"/>
            <p:cNvSpPr txBox="1"/>
            <p:nvPr/>
          </p:nvSpPr>
          <p:spPr>
            <a:xfrm>
              <a:off x="4766289" y="4384100"/>
              <a:ext cx="23730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sk-SK" sz="1800" b="1" i="0" u="none" strike="noStrike" cap="none">
                  <a:solidFill>
                    <a:srgbClr val="385623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Gets extinguished</a:t>
              </a:r>
              <a:endParaRPr sz="1800" b="1" i="0" u="none" strike="noStrike" cap="none">
                <a:solidFill>
                  <a:srgbClr val="385623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58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Ideálny graf?...skoro</a:t>
            </a:r>
            <a:endParaRPr/>
          </a:p>
        </p:txBody>
      </p:sp>
      <p:graphicFrame>
        <p:nvGraphicFramePr>
          <p:cNvPr id="669" name="Google Shape;669;p58"/>
          <p:cNvGraphicFramePr/>
          <p:nvPr/>
        </p:nvGraphicFramePr>
        <p:xfrm>
          <a:off x="936171" y="1470478"/>
          <a:ext cx="7271657" cy="4969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70" name="Google Shape;670;p58"/>
          <p:cNvSpPr/>
          <p:nvPr/>
        </p:nvSpPr>
        <p:spPr>
          <a:xfrm>
            <a:off x="0" y="3429000"/>
            <a:ext cx="9144000" cy="1121229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k-SK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Poďme to vylepšiť!</a:t>
            </a:r>
            <a:endParaRPr sz="3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9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Ideálny graf</a:t>
            </a:r>
            <a:endParaRPr/>
          </a:p>
        </p:txBody>
      </p:sp>
      <p:pic>
        <p:nvPicPr>
          <p:cNvPr id="676" name="Google Shape;676;p59" descr="Obrázok, na ktorom je text, diagram, rad, vývoj&#10;&#10;Automaticky generovaný popis"/>
          <p:cNvPicPr preferRelativeResize="0"/>
          <p:nvPr/>
        </p:nvPicPr>
        <p:blipFill rotWithShape="1">
          <a:blip r:embed="rId3">
            <a:alphaModFix/>
          </a:blip>
          <a:srcRect r="5544"/>
          <a:stretch/>
        </p:blipFill>
        <p:spPr>
          <a:xfrm>
            <a:off x="0" y="1677192"/>
            <a:ext cx="6153854" cy="434336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59"/>
          <p:cNvSpPr txBox="1"/>
          <p:nvPr/>
        </p:nvSpPr>
        <p:spPr>
          <a:xfrm>
            <a:off x="6392778" y="2877614"/>
            <a:ext cx="2529926" cy="194251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898" t="-613" b="-304"/>
            </a:stretch>
          </a:blipFill>
          <a:ln w="38100" cap="flat" cmpd="sng">
            <a:solidFill>
              <a:srgbClr val="A900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0"/>
          <p:cNvSpPr txBox="1">
            <a:spLocks noGrp="1"/>
          </p:cNvSpPr>
          <p:nvPr>
            <p:ph type="title"/>
          </p:nvPr>
        </p:nvSpPr>
        <p:spPr>
          <a:xfrm>
            <a:off x="554399" y="342000"/>
            <a:ext cx="8339229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 sz="4400"/>
              <a:t>Ideálny graf</a:t>
            </a:r>
            <a:endParaRPr sz="4400"/>
          </a:p>
        </p:txBody>
      </p:sp>
      <p:sp>
        <p:nvSpPr>
          <p:cNvPr id="683" name="Google Shape;683;p60"/>
          <p:cNvSpPr txBox="1">
            <a:spLocks noGrp="1"/>
          </p:cNvSpPr>
          <p:nvPr>
            <p:ph type="body" idx="1"/>
          </p:nvPr>
        </p:nvSpPr>
        <p:spPr>
          <a:xfrm>
            <a:off x="554399" y="1269211"/>
            <a:ext cx="6583680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So zobrazením štatistickej chyby a teoretickej krivky</a:t>
            </a:r>
            <a:endParaRPr/>
          </a:p>
        </p:txBody>
      </p:sp>
      <p:pic>
        <p:nvPicPr>
          <p:cNvPr id="684" name="Google Shape;684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919" y="1937354"/>
            <a:ext cx="7177361" cy="4676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1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Gothic"/>
              <a:buNone/>
            </a:pPr>
            <a:r>
              <a:rPr lang="sk-SK"/>
              <a:t>Hodnotenie prezentácie</a:t>
            </a:r>
            <a:endParaRPr/>
          </a:p>
        </p:txBody>
      </p:sp>
      <p:sp>
        <p:nvSpPr>
          <p:cNvPr id="690" name="Google Shape;690;p61"/>
          <p:cNvSpPr txBox="1">
            <a:spLocks noGrp="1"/>
          </p:cNvSpPr>
          <p:nvPr>
            <p:ph type="body" idx="1"/>
          </p:nvPr>
        </p:nvSpPr>
        <p:spPr>
          <a:xfrm>
            <a:off x="810419" y="4414123"/>
            <a:ext cx="7523162" cy="41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sk-SK"/>
              <a:t>Scoresheet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62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endParaRPr/>
          </a:p>
        </p:txBody>
      </p:sp>
      <p:pic>
        <p:nvPicPr>
          <p:cNvPr id="696" name="Google Shape;696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3680"/>
            <a:ext cx="9144000" cy="6230639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62"/>
          <p:cNvSpPr/>
          <p:nvPr/>
        </p:nvSpPr>
        <p:spPr>
          <a:xfrm>
            <a:off x="0" y="342000"/>
            <a:ext cx="9144000" cy="201512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950687d906_1_0"/>
          <p:cNvSpPr txBox="1">
            <a:spLocks noGrp="1"/>
          </p:cNvSpPr>
          <p:nvPr>
            <p:ph type="title"/>
          </p:nvPr>
        </p:nvSpPr>
        <p:spPr>
          <a:xfrm>
            <a:off x="410775" y="288125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Ako zložiť tím?</a:t>
            </a:r>
            <a:endParaRPr/>
          </a:p>
        </p:txBody>
      </p:sp>
      <p:sp>
        <p:nvSpPr>
          <p:cNvPr id="381" name="Google Shape;381;g3950687d906_1_0"/>
          <p:cNvSpPr txBox="1"/>
          <p:nvPr/>
        </p:nvSpPr>
        <p:spPr>
          <a:xfrm>
            <a:off x="595982" y="1662557"/>
            <a:ext cx="3674100" cy="1875300"/>
          </a:xfrm>
          <a:prstGeom prst="roundRect">
            <a:avLst/>
          </a:prstGeom>
          <a:solidFill>
            <a:srgbClr val="4372C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90000"/>
              </a:lnSpc>
              <a:buNone/>
              <a:defRPr sz="5200">
                <a:solidFill>
                  <a:schemeClr val="lt1"/>
                </a:solidFill>
                <a:latin typeface="Century Gothic"/>
                <a:ea typeface="Century Gothic"/>
                <a:cs typeface="Century Gothic"/>
              </a:defRPr>
            </a:lvl1pPr>
          </a:lstStyle>
          <a:p>
            <a:r>
              <a:rPr lang="sk-SK" dirty="0">
                <a:sym typeface="Century Gothic"/>
              </a:rPr>
              <a:t>Vytvorte školský tím</a:t>
            </a:r>
            <a:endParaRPr dirty="0">
              <a:sym typeface="Century Gothic"/>
            </a:endParaRPr>
          </a:p>
        </p:txBody>
      </p:sp>
      <p:sp>
        <p:nvSpPr>
          <p:cNvPr id="383" name="Google Shape;383;g3950687d906_1_0"/>
          <p:cNvSpPr txBox="1"/>
          <p:nvPr/>
        </p:nvSpPr>
        <p:spPr>
          <a:xfrm>
            <a:off x="3639878" y="4074924"/>
            <a:ext cx="4999800" cy="1875300"/>
          </a:xfrm>
          <a:prstGeom prst="roundRect">
            <a:avLst/>
          </a:prstGeom>
          <a:solidFill>
            <a:srgbClr val="4372C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SzPts val="1400"/>
              <a:buNone/>
            </a:lvl1pPr>
          </a:lstStyle>
          <a:p>
            <a:pPr algn="ctr"/>
            <a:r>
              <a:rPr lang="sk-SK" sz="52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Kontaktujte</a:t>
            </a:r>
            <a:r>
              <a:rPr lang="sk-SK" dirty="0">
                <a:sym typeface="Century Gothic"/>
              </a:rPr>
              <a:t> </a:t>
            </a:r>
            <a:r>
              <a:rPr lang="sk-SK" sz="52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organizátorov</a:t>
            </a:r>
            <a:endParaRPr sz="52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3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Body za prezentáciu</a:t>
            </a:r>
            <a:endParaRPr/>
          </a:p>
        </p:txBody>
      </p:sp>
      <p:sp>
        <p:nvSpPr>
          <p:cNvPr id="703" name="Google Shape;703;p63"/>
          <p:cNvSpPr txBox="1">
            <a:spLocks noGrp="1"/>
          </p:cNvSpPr>
          <p:nvPr>
            <p:ph type="body" idx="1"/>
          </p:nvPr>
        </p:nvSpPr>
        <p:spPr>
          <a:xfrm>
            <a:off x="554400" y="1269211"/>
            <a:ext cx="1280160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Reporter</a:t>
            </a:r>
            <a:endParaRPr/>
          </a:p>
        </p:txBody>
      </p:sp>
      <p:pic>
        <p:nvPicPr>
          <p:cNvPr id="704" name="Google Shape;704;p63"/>
          <p:cNvPicPr preferRelativeResize="0"/>
          <p:nvPr/>
        </p:nvPicPr>
        <p:blipFill rotWithShape="1">
          <a:blip r:embed="rId3">
            <a:alphaModFix/>
          </a:blip>
          <a:srcRect l="766" t="4191" r="40444" b="2063"/>
          <a:stretch/>
        </p:blipFill>
        <p:spPr>
          <a:xfrm>
            <a:off x="361895" y="1951510"/>
            <a:ext cx="5375709" cy="203093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05" name="Google Shape;705;p63"/>
          <p:cNvPicPr preferRelativeResize="0"/>
          <p:nvPr/>
        </p:nvPicPr>
        <p:blipFill rotWithShape="1">
          <a:blip r:embed="rId3">
            <a:alphaModFix/>
          </a:blip>
          <a:srcRect l="59590" t="2990" r="684" b="3263"/>
          <a:stretch/>
        </p:blipFill>
        <p:spPr>
          <a:xfrm>
            <a:off x="361895" y="4215864"/>
            <a:ext cx="3632589" cy="203093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06" name="Google Shape;706;p63"/>
          <p:cNvSpPr txBox="1"/>
          <p:nvPr/>
        </p:nvSpPr>
        <p:spPr>
          <a:xfrm>
            <a:off x="5823283" y="1997479"/>
            <a:ext cx="3320717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sk-SK" sz="20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Obsahová zložka: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sk-SK" sz="20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Vizuálne vysvetlenie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sk-SK" sz="20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Rozumná teória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sk-SK" sz="20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Presná aparatúra + množstvo experimentov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sk-SK" sz="20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Porovnanie</a:t>
            </a:r>
            <a:endParaRPr sz="2000" b="0" i="0" u="none" strike="noStrike" cap="none">
              <a:solidFill>
                <a:srgbClr val="000000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707" name="Google Shape;707;p63"/>
          <p:cNvSpPr txBox="1"/>
          <p:nvPr/>
        </p:nvSpPr>
        <p:spPr>
          <a:xfrm>
            <a:off x="4077245" y="4569609"/>
            <a:ext cx="332071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sk-SK" sz="20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Prezentačná zložka: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sk-SK" sz="20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Vlastný príspevok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sk-SK" sz="20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Splnenie zadania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sk-SK" sz="20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Vedecká komunikácia</a:t>
            </a:r>
            <a:endParaRPr sz="2000" b="0" i="0" u="none" strike="noStrike" cap="none">
              <a:solidFill>
                <a:srgbClr val="000000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4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Prezentácia</a:t>
            </a:r>
            <a:endParaRPr/>
          </a:p>
        </p:txBody>
      </p:sp>
      <p:sp>
        <p:nvSpPr>
          <p:cNvPr id="713" name="Google Shape;713;p64"/>
          <p:cNvSpPr txBox="1">
            <a:spLocks noGrp="1"/>
          </p:cNvSpPr>
          <p:nvPr>
            <p:ph type="body" idx="1"/>
          </p:nvPr>
        </p:nvSpPr>
        <p:spPr>
          <a:xfrm>
            <a:off x="554400" y="1269211"/>
            <a:ext cx="1553533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Tipy a triky</a:t>
            </a:r>
            <a:endParaRPr/>
          </a:p>
        </p:txBody>
      </p:sp>
      <p:grpSp>
        <p:nvGrpSpPr>
          <p:cNvPr id="714" name="Google Shape;714;p64"/>
          <p:cNvGrpSpPr/>
          <p:nvPr/>
        </p:nvGrpSpPr>
        <p:grpSpPr>
          <a:xfrm>
            <a:off x="554400" y="2185801"/>
            <a:ext cx="8124668" cy="854557"/>
            <a:chOff x="0" y="1604721"/>
            <a:chExt cx="8124668" cy="854557"/>
          </a:xfrm>
        </p:grpSpPr>
        <p:sp>
          <p:nvSpPr>
            <p:cNvPr id="715" name="Google Shape;715;p64"/>
            <p:cNvSpPr/>
            <p:nvPr/>
          </p:nvSpPr>
          <p:spPr>
            <a:xfrm>
              <a:off x="0" y="1644374"/>
              <a:ext cx="1953686" cy="775250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64"/>
            <p:cNvSpPr txBox="1"/>
            <p:nvPr/>
          </p:nvSpPr>
          <p:spPr>
            <a:xfrm>
              <a:off x="37845" y="1682219"/>
              <a:ext cx="1877996" cy="699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sk-SK" sz="24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Dobre pripravené</a:t>
              </a:r>
              <a:endParaRPr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17" name="Google Shape;717;p64"/>
            <p:cNvSpPr/>
            <p:nvPr/>
          </p:nvSpPr>
          <p:spPr>
            <a:xfrm>
              <a:off x="2066609" y="1634435"/>
              <a:ext cx="795128" cy="795128"/>
            </a:xfrm>
            <a:prstGeom prst="mathPlus">
              <a:avLst>
                <a:gd name="adj1" fmla="val 23520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64"/>
            <p:cNvSpPr txBox="1"/>
            <p:nvPr/>
          </p:nvSpPr>
          <p:spPr>
            <a:xfrm>
              <a:off x="2172003" y="1938492"/>
              <a:ext cx="584340" cy="187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64"/>
            <p:cNvSpPr/>
            <p:nvPr/>
          </p:nvSpPr>
          <p:spPr>
            <a:xfrm>
              <a:off x="2973056" y="1624181"/>
              <a:ext cx="2762935" cy="81563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64"/>
            <p:cNvSpPr txBox="1"/>
            <p:nvPr/>
          </p:nvSpPr>
          <p:spPr>
            <a:xfrm>
              <a:off x="3012872" y="1663997"/>
              <a:ext cx="2683303" cy="736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sk-SK" sz="24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Dobre odprezentované</a:t>
              </a:r>
              <a:endParaRPr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21" name="Google Shape;721;p64"/>
            <p:cNvSpPr/>
            <p:nvPr/>
          </p:nvSpPr>
          <p:spPr>
            <a:xfrm>
              <a:off x="5847310" y="1634435"/>
              <a:ext cx="795128" cy="795128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ABBA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64"/>
            <p:cNvSpPr txBox="1"/>
            <p:nvPr/>
          </p:nvSpPr>
          <p:spPr>
            <a:xfrm>
              <a:off x="5952704" y="1798231"/>
              <a:ext cx="584340" cy="467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endPara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64"/>
            <p:cNvSpPr/>
            <p:nvPr/>
          </p:nvSpPr>
          <p:spPr>
            <a:xfrm>
              <a:off x="6753757" y="1604721"/>
              <a:ext cx="1370911" cy="854557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64"/>
            <p:cNvSpPr txBox="1"/>
            <p:nvPr/>
          </p:nvSpPr>
          <p:spPr>
            <a:xfrm>
              <a:off x="6795473" y="1646437"/>
              <a:ext cx="1287479" cy="771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30475" rIns="30475" bIns="3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sk-SK" sz="24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Úspech</a:t>
              </a:r>
              <a:endParaRPr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725" name="Google Shape;725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658" y="3716338"/>
            <a:ext cx="2219325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64" descr="Google Slides Video Integration | Embed &amp; Add Video to Google Slides |  ScreenP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26417" y="3716338"/>
            <a:ext cx="2066925" cy="20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64"/>
          <p:cNvSpPr txBox="1"/>
          <p:nvPr/>
        </p:nvSpPr>
        <p:spPr>
          <a:xfrm>
            <a:off x="1209040" y="5872480"/>
            <a:ext cx="28549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k-SK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PowerPoint</a:t>
            </a:r>
            <a:endParaRPr sz="3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8" name="Google Shape;728;p64"/>
          <p:cNvSpPr txBox="1"/>
          <p:nvPr/>
        </p:nvSpPr>
        <p:spPr>
          <a:xfrm>
            <a:off x="4927602" y="5872479"/>
            <a:ext cx="30073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k-SK" sz="3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Google Slides</a:t>
            </a:r>
            <a:endParaRPr sz="32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65"/>
          <p:cNvSpPr txBox="1">
            <a:spLocks noGrp="1"/>
          </p:cNvSpPr>
          <p:nvPr>
            <p:ph type="title"/>
          </p:nvPr>
        </p:nvSpPr>
        <p:spPr>
          <a:xfrm>
            <a:off x="279134" y="342002"/>
            <a:ext cx="6381548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 sz="4400"/>
              <a:t>Ako dobre pripraviť prezentáciu?</a:t>
            </a:r>
            <a:endParaRPr sz="4400"/>
          </a:p>
        </p:txBody>
      </p:sp>
      <p:grpSp>
        <p:nvGrpSpPr>
          <p:cNvPr id="734" name="Google Shape;734;p65"/>
          <p:cNvGrpSpPr/>
          <p:nvPr/>
        </p:nvGrpSpPr>
        <p:grpSpPr>
          <a:xfrm>
            <a:off x="6783027" y="173668"/>
            <a:ext cx="1805488" cy="6341914"/>
            <a:chOff x="276350" y="415"/>
            <a:chExt cx="1805488" cy="6341914"/>
          </a:xfrm>
        </p:grpSpPr>
        <p:sp>
          <p:nvSpPr>
            <p:cNvPr id="735" name="Google Shape;735;p65"/>
            <p:cNvSpPr/>
            <p:nvPr/>
          </p:nvSpPr>
          <p:spPr>
            <a:xfrm>
              <a:off x="276350" y="415"/>
              <a:ext cx="1805488" cy="1139813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65"/>
            <p:cNvSpPr txBox="1"/>
            <p:nvPr/>
          </p:nvSpPr>
          <p:spPr>
            <a:xfrm>
              <a:off x="309734" y="33799"/>
              <a:ext cx="1738720" cy="1073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800" tIns="29200" rIns="43800" bIns="29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sk-SK" sz="2300" b="0" i="0" u="none" strike="noStrike" cap="none">
                  <a:solidFill>
                    <a:schemeClr val="lt1"/>
                  </a:solidFill>
                  <a:latin typeface="Century"/>
                  <a:ea typeface="Century"/>
                  <a:cs typeface="Century"/>
                  <a:sym typeface="Century"/>
                </a:rPr>
                <a:t>Štruktúra podľa scoresheetu</a:t>
              </a:r>
              <a:endParaRPr sz="2300" b="0" i="0" u="none" strike="noStrike" cap="none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  <p:sp>
          <p:nvSpPr>
            <p:cNvPr id="737" name="Google Shape;737;p65"/>
            <p:cNvSpPr/>
            <p:nvPr/>
          </p:nvSpPr>
          <p:spPr>
            <a:xfrm>
              <a:off x="456899" y="1140229"/>
              <a:ext cx="180548" cy="48442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65"/>
            <p:cNvSpPr/>
            <p:nvPr/>
          </p:nvSpPr>
          <p:spPr>
            <a:xfrm>
              <a:off x="637447" y="1365915"/>
              <a:ext cx="1444390" cy="51747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65"/>
            <p:cNvSpPr txBox="1"/>
            <p:nvPr/>
          </p:nvSpPr>
          <p:spPr>
            <a:xfrm>
              <a:off x="652603" y="1381071"/>
              <a:ext cx="1414078" cy="487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20300" rIns="30475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sk-SK" sz="16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Demonštrácia</a:t>
              </a:r>
              <a:endParaRPr sz="1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  <p:sp>
          <p:nvSpPr>
            <p:cNvPr id="740" name="Google Shape;740;p65"/>
            <p:cNvSpPr/>
            <p:nvPr/>
          </p:nvSpPr>
          <p:spPr>
            <a:xfrm>
              <a:off x="456899" y="1140229"/>
              <a:ext cx="180548" cy="122757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65"/>
            <p:cNvSpPr/>
            <p:nvPr/>
          </p:nvSpPr>
          <p:spPr>
            <a:xfrm>
              <a:off x="637447" y="2109072"/>
              <a:ext cx="1444390" cy="51747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65"/>
            <p:cNvSpPr txBox="1"/>
            <p:nvPr/>
          </p:nvSpPr>
          <p:spPr>
            <a:xfrm>
              <a:off x="652603" y="2124228"/>
              <a:ext cx="1414078" cy="487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20300" rIns="30475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sk-SK" sz="16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Vysvetlenie</a:t>
              </a:r>
              <a:endParaRPr sz="1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  <p:sp>
          <p:nvSpPr>
            <p:cNvPr id="743" name="Google Shape;743;p65"/>
            <p:cNvSpPr/>
            <p:nvPr/>
          </p:nvSpPr>
          <p:spPr>
            <a:xfrm>
              <a:off x="456899" y="1140229"/>
              <a:ext cx="180548" cy="197073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65"/>
            <p:cNvSpPr/>
            <p:nvPr/>
          </p:nvSpPr>
          <p:spPr>
            <a:xfrm>
              <a:off x="637447" y="2852229"/>
              <a:ext cx="1444390" cy="51747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65"/>
            <p:cNvSpPr txBox="1"/>
            <p:nvPr/>
          </p:nvSpPr>
          <p:spPr>
            <a:xfrm>
              <a:off x="652603" y="2867385"/>
              <a:ext cx="1414078" cy="487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20300" rIns="30475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sk-SK" sz="16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Teória</a:t>
              </a:r>
              <a:endParaRPr sz="1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  <p:sp>
          <p:nvSpPr>
            <p:cNvPr id="746" name="Google Shape;746;p65"/>
            <p:cNvSpPr/>
            <p:nvPr/>
          </p:nvSpPr>
          <p:spPr>
            <a:xfrm>
              <a:off x="456899" y="1140229"/>
              <a:ext cx="180548" cy="27138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65"/>
            <p:cNvSpPr/>
            <p:nvPr/>
          </p:nvSpPr>
          <p:spPr>
            <a:xfrm>
              <a:off x="637447" y="3595386"/>
              <a:ext cx="1444390" cy="51747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65"/>
            <p:cNvSpPr txBox="1"/>
            <p:nvPr/>
          </p:nvSpPr>
          <p:spPr>
            <a:xfrm>
              <a:off x="652603" y="3610542"/>
              <a:ext cx="1414078" cy="487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20300" rIns="30475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sk-SK" sz="16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Experimenty</a:t>
              </a:r>
              <a:endParaRPr sz="1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  <p:sp>
          <p:nvSpPr>
            <p:cNvPr id="749" name="Google Shape;749;p65"/>
            <p:cNvSpPr/>
            <p:nvPr/>
          </p:nvSpPr>
          <p:spPr>
            <a:xfrm>
              <a:off x="456899" y="1140229"/>
              <a:ext cx="180548" cy="345704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65"/>
            <p:cNvSpPr/>
            <p:nvPr/>
          </p:nvSpPr>
          <p:spPr>
            <a:xfrm>
              <a:off x="637447" y="4338544"/>
              <a:ext cx="1444390" cy="51747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65"/>
            <p:cNvSpPr txBox="1"/>
            <p:nvPr/>
          </p:nvSpPr>
          <p:spPr>
            <a:xfrm>
              <a:off x="652603" y="4353700"/>
              <a:ext cx="1414078" cy="487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20300" rIns="30475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sk-SK" sz="16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Porovnanie</a:t>
              </a:r>
              <a:endParaRPr sz="1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  <p:sp>
          <p:nvSpPr>
            <p:cNvPr id="752" name="Google Shape;752;p65"/>
            <p:cNvSpPr/>
            <p:nvPr/>
          </p:nvSpPr>
          <p:spPr>
            <a:xfrm>
              <a:off x="456899" y="1140229"/>
              <a:ext cx="180548" cy="420020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65"/>
            <p:cNvSpPr/>
            <p:nvPr/>
          </p:nvSpPr>
          <p:spPr>
            <a:xfrm>
              <a:off x="637447" y="5081701"/>
              <a:ext cx="1444390" cy="51747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65"/>
            <p:cNvSpPr txBox="1"/>
            <p:nvPr/>
          </p:nvSpPr>
          <p:spPr>
            <a:xfrm>
              <a:off x="652603" y="5096857"/>
              <a:ext cx="1414078" cy="487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20300" rIns="30475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sk-SK" sz="16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Zhrnutie</a:t>
              </a:r>
              <a:endParaRPr sz="1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  <p:sp>
          <p:nvSpPr>
            <p:cNvPr id="755" name="Google Shape;755;p65"/>
            <p:cNvSpPr/>
            <p:nvPr/>
          </p:nvSpPr>
          <p:spPr>
            <a:xfrm>
              <a:off x="456899" y="1140229"/>
              <a:ext cx="180548" cy="49433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65"/>
            <p:cNvSpPr/>
            <p:nvPr/>
          </p:nvSpPr>
          <p:spPr>
            <a:xfrm>
              <a:off x="637447" y="5824858"/>
              <a:ext cx="1444390" cy="51747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25400" cap="flat" cmpd="sng">
              <a:solidFill>
                <a:srgbClr val="4372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65"/>
            <p:cNvSpPr txBox="1"/>
            <p:nvPr/>
          </p:nvSpPr>
          <p:spPr>
            <a:xfrm>
              <a:off x="652603" y="5840014"/>
              <a:ext cx="1414078" cy="487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0475" tIns="20300" rIns="30475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sk-SK" sz="1600" b="0" i="0" u="none" strike="noStrike" cap="none">
                  <a:solidFill>
                    <a:srgbClr val="000000"/>
                  </a:solidFill>
                  <a:latin typeface="Century"/>
                  <a:ea typeface="Century"/>
                  <a:cs typeface="Century"/>
                  <a:sym typeface="Century"/>
                </a:rPr>
                <a:t>Appendix</a:t>
              </a:r>
              <a:endParaRPr sz="1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endParaRPr>
            </a:p>
          </p:txBody>
        </p:sp>
      </p:grpSp>
      <p:sp>
        <p:nvSpPr>
          <p:cNvPr id="758" name="Google Shape;758;p65"/>
          <p:cNvSpPr/>
          <p:nvPr/>
        </p:nvSpPr>
        <p:spPr>
          <a:xfrm>
            <a:off x="8229600" y="3267624"/>
            <a:ext cx="789271" cy="750770"/>
          </a:xfrm>
          <a:prstGeom prst="arc">
            <a:avLst>
              <a:gd name="adj1" fmla="val 16200000"/>
              <a:gd name="adj2" fmla="val 5188352"/>
            </a:avLst>
          </a:prstGeom>
          <a:noFill/>
          <a:ln w="76200" cap="flat" cmpd="sng">
            <a:solidFill>
              <a:srgbClr val="3E6EC2"/>
            </a:solidFill>
            <a:prstDash val="solid"/>
            <a:round/>
            <a:headEnd type="stealth" w="med" len="med"/>
            <a:tailEnd type="stealth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65"/>
          <p:cNvSpPr txBox="1"/>
          <p:nvPr/>
        </p:nvSpPr>
        <p:spPr>
          <a:xfrm>
            <a:off x="125129" y="1732547"/>
            <a:ext cx="6583679" cy="5038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sk-SK" sz="2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Prezentácia </a:t>
            </a:r>
            <a:r>
              <a:rPr lang="sk-SK" sz="26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má byť pochopiteľná aj bez rozprávania </a:t>
            </a:r>
            <a:r>
              <a:rPr lang="sk-SK" sz="2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prezentujúceho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sk-SK" sz="2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Príbeh – </a:t>
            </a:r>
            <a:r>
              <a:rPr lang="sk-SK" sz="26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selling point</a:t>
            </a:r>
            <a:r>
              <a:rPr lang="sk-SK" sz="2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, čo zaujme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sk-SK" sz="26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Prehľadné a demonštratívne slidy </a:t>
            </a:r>
            <a:br>
              <a:rPr lang="sk-SK" sz="26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</a:br>
            <a:r>
              <a:rPr lang="sk-SK" sz="26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sú základ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sk-SK" sz="2600" b="0" i="0" u="sng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Vizuálne</a:t>
            </a:r>
            <a:r>
              <a:rPr lang="sk-SK" sz="2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 obrázky, animácie, color coding...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sk-SK" sz="2600" b="0" i="0" u="sng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Čísla slidov</a:t>
            </a:r>
            <a:endParaRPr sz="2600" b="0" i="0" u="sng" strike="noStrike" cap="none">
              <a:solidFill>
                <a:srgbClr val="000000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11430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sk-SK" sz="2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Čitateľné </a:t>
            </a:r>
            <a:r>
              <a:rPr lang="sk-SK" sz="2600" b="0" i="0" u="sng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grafy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sk-SK" sz="2600" b="0" i="0" u="sng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Gramatika</a:t>
            </a:r>
            <a:r>
              <a:rPr lang="sk-SK" sz="2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, bez preklepov</a:t>
            </a:r>
            <a:endParaRPr sz="2600" b="0" i="0" u="none" strike="noStrike" cap="none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11430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sk-SK" sz="2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Nie priveľa rovníc na slide (odvodenia v appendixe)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0360" y="1216800"/>
            <a:ext cx="3955680" cy="471924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66"/>
          <p:cNvSpPr txBox="1">
            <a:spLocks noGrp="1"/>
          </p:cNvSpPr>
          <p:nvPr>
            <p:ph type="body" idx="1"/>
          </p:nvPr>
        </p:nvSpPr>
        <p:spPr>
          <a:xfrm>
            <a:off x="427320" y="6116400"/>
            <a:ext cx="1735920" cy="27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Kliknutím zadajte text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66"/>
          <p:cNvSpPr txBox="1">
            <a:spLocks noGrp="1"/>
          </p:cNvSpPr>
          <p:nvPr>
            <p:ph type="body" idx="2"/>
          </p:nvPr>
        </p:nvSpPr>
        <p:spPr>
          <a:xfrm>
            <a:off x="2411640" y="6116400"/>
            <a:ext cx="1735920" cy="27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Kliknutím zadajte text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66"/>
          <p:cNvSpPr txBox="1">
            <a:spLocks noGrp="1"/>
          </p:cNvSpPr>
          <p:nvPr>
            <p:ph type="body" idx="3"/>
          </p:nvPr>
        </p:nvSpPr>
        <p:spPr>
          <a:xfrm>
            <a:off x="4413960" y="6116400"/>
            <a:ext cx="1735920" cy="27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Kliknutím zadajte text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66"/>
          <p:cNvSpPr txBox="1">
            <a:spLocks noGrp="1"/>
          </p:cNvSpPr>
          <p:nvPr>
            <p:ph type="body" idx="4"/>
          </p:nvPr>
        </p:nvSpPr>
        <p:spPr>
          <a:xfrm>
            <a:off x="6478920" y="6116400"/>
            <a:ext cx="1735920" cy="27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Kliknutím zadajte text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66"/>
          <p:cNvSpPr/>
          <p:nvPr/>
        </p:nvSpPr>
        <p:spPr>
          <a:xfrm>
            <a:off x="554399" y="342000"/>
            <a:ext cx="8263029" cy="9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sk-SK" sz="48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Bénard cels - expalnation</a:t>
            </a:r>
            <a:endParaRPr sz="48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66"/>
          <p:cNvSpPr/>
          <p:nvPr/>
        </p:nvSpPr>
        <p:spPr>
          <a:xfrm rot="-1730400">
            <a:off x="3432960" y="3219840"/>
            <a:ext cx="614160" cy="5356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10800"/>
                </a:moveTo>
                <a:lnTo>
                  <a:pt x="4300" y="6500"/>
                </a:lnTo>
                <a:lnTo>
                  <a:pt x="4300" y="8600"/>
                </a:lnTo>
                <a:lnTo>
                  <a:pt x="8600" y="8600"/>
                </a:lnTo>
                <a:lnTo>
                  <a:pt x="8600" y="4300"/>
                </a:lnTo>
                <a:lnTo>
                  <a:pt x="6500" y="4300"/>
                </a:lnTo>
                <a:lnTo>
                  <a:pt x="10800" y="0"/>
                </a:lnTo>
                <a:lnTo>
                  <a:pt x="15100" y="4300"/>
                </a:lnTo>
                <a:lnTo>
                  <a:pt x="13000" y="4300"/>
                </a:lnTo>
                <a:lnTo>
                  <a:pt x="13000" y="8600"/>
                </a:lnTo>
                <a:lnTo>
                  <a:pt x="17300" y="8600"/>
                </a:lnTo>
                <a:lnTo>
                  <a:pt x="17300" y="6500"/>
                </a:lnTo>
                <a:lnTo>
                  <a:pt x="21600" y="10800"/>
                </a:lnTo>
                <a:lnTo>
                  <a:pt x="17300" y="15100"/>
                </a:lnTo>
                <a:lnTo>
                  <a:pt x="17300" y="13000"/>
                </a:lnTo>
                <a:lnTo>
                  <a:pt x="13000" y="13000"/>
                </a:lnTo>
                <a:lnTo>
                  <a:pt x="13000" y="17300"/>
                </a:lnTo>
                <a:lnTo>
                  <a:pt x="15100" y="17300"/>
                </a:lnTo>
                <a:lnTo>
                  <a:pt x="10800" y="21600"/>
                </a:lnTo>
                <a:lnTo>
                  <a:pt x="6500" y="17300"/>
                </a:lnTo>
                <a:lnTo>
                  <a:pt x="8600" y="17300"/>
                </a:lnTo>
                <a:lnTo>
                  <a:pt x="8600" y="13000"/>
                </a:lnTo>
                <a:lnTo>
                  <a:pt x="4300" y="13000"/>
                </a:lnTo>
                <a:lnTo>
                  <a:pt x="4300" y="15100"/>
                </a:lnTo>
                <a:close/>
              </a:path>
            </a:pathLst>
          </a:custGeom>
          <a:solidFill>
            <a:srgbClr val="7030A0"/>
          </a:solidFill>
          <a:ln w="9525" cap="flat" cmpd="sng">
            <a:solidFill>
              <a:srgbClr val="20386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66"/>
          <p:cNvSpPr/>
          <p:nvPr/>
        </p:nvSpPr>
        <p:spPr>
          <a:xfrm rot="-1244400">
            <a:off x="3857040" y="2796840"/>
            <a:ext cx="515880" cy="5011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300" y="10800"/>
                </a:moveTo>
                <a:cubicBezTo>
                  <a:pt x="5300" y="10801"/>
                  <a:pt x="5300" y="10801"/>
                  <a:pt x="5301" y="10801"/>
                </a:cubicBezTo>
                <a:cubicBezTo>
                  <a:pt x="5302" y="10801"/>
                  <a:pt x="5302" y="10801"/>
                  <a:pt x="5302" y="10800"/>
                </a:cubicBezTo>
                <a:lnTo>
                  <a:pt x="0" y="10800"/>
                </a:ln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50" y="16150"/>
                </a:lnTo>
                <a:lnTo>
                  <a:pt x="13600" y="108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66"/>
          <p:cNvSpPr/>
          <p:nvPr/>
        </p:nvSpPr>
        <p:spPr>
          <a:xfrm flipH="1">
            <a:off x="2826720" y="3029040"/>
            <a:ext cx="536040" cy="5360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300" y="10800"/>
                </a:moveTo>
                <a:cubicBezTo>
                  <a:pt x="5300" y="10801"/>
                  <a:pt x="5300" y="10801"/>
                  <a:pt x="5301" y="10801"/>
                </a:cubicBezTo>
                <a:cubicBezTo>
                  <a:pt x="5302" y="10801"/>
                  <a:pt x="5302" y="10801"/>
                  <a:pt x="5302" y="10800"/>
                </a:cubicBezTo>
                <a:lnTo>
                  <a:pt x="0" y="10800"/>
                </a:ln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50" y="16150"/>
                </a:lnTo>
                <a:lnTo>
                  <a:pt x="13600" y="108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66"/>
          <p:cNvSpPr/>
          <p:nvPr/>
        </p:nvSpPr>
        <p:spPr>
          <a:xfrm rot="1479600">
            <a:off x="3834360" y="3433680"/>
            <a:ext cx="535680" cy="4870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300" y="10800"/>
                </a:moveTo>
                <a:cubicBezTo>
                  <a:pt x="5300" y="10801"/>
                  <a:pt x="5300" y="10801"/>
                  <a:pt x="5301" y="10801"/>
                </a:cubicBezTo>
                <a:cubicBezTo>
                  <a:pt x="5302" y="10801"/>
                  <a:pt x="5302" y="10801"/>
                  <a:pt x="5302" y="10800"/>
                </a:cubicBezTo>
                <a:lnTo>
                  <a:pt x="0" y="10800"/>
                </a:ln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50" y="16150"/>
                </a:lnTo>
                <a:lnTo>
                  <a:pt x="13600" y="108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66"/>
          <p:cNvSpPr/>
          <p:nvPr/>
        </p:nvSpPr>
        <p:spPr>
          <a:xfrm rot="-2254200" flipH="1">
            <a:off x="3123000" y="3539520"/>
            <a:ext cx="433440" cy="5180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300" y="10800"/>
                </a:moveTo>
                <a:cubicBezTo>
                  <a:pt x="5300" y="10801"/>
                  <a:pt x="5300" y="10801"/>
                  <a:pt x="5301" y="10801"/>
                </a:cubicBezTo>
                <a:cubicBezTo>
                  <a:pt x="5302" y="10801"/>
                  <a:pt x="5302" y="10801"/>
                  <a:pt x="5302" y="10800"/>
                </a:cubicBezTo>
                <a:lnTo>
                  <a:pt x="0" y="10800"/>
                </a:ln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50" y="16150"/>
                </a:lnTo>
                <a:lnTo>
                  <a:pt x="13600" y="1080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66"/>
          <p:cNvSpPr/>
          <p:nvPr/>
        </p:nvSpPr>
        <p:spPr>
          <a:xfrm>
            <a:off x="6840000" y="3240000"/>
            <a:ext cx="251568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Warmer particles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66"/>
          <p:cNvSpPr/>
          <p:nvPr/>
        </p:nvSpPr>
        <p:spPr>
          <a:xfrm>
            <a:off x="6401160" y="4263300"/>
            <a:ext cx="269604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Cooler particles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7" name="Google Shape;777;p66"/>
          <p:cNvCxnSpPr/>
          <p:nvPr/>
        </p:nvCxnSpPr>
        <p:spPr>
          <a:xfrm rot="10800000">
            <a:off x="4024800" y="3318120"/>
            <a:ext cx="2891880" cy="19404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78" name="Google Shape;778;p66"/>
          <p:cNvCxnSpPr/>
          <p:nvPr/>
        </p:nvCxnSpPr>
        <p:spPr>
          <a:xfrm rot="10800000">
            <a:off x="4478400" y="3785760"/>
            <a:ext cx="2414160" cy="4536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79" name="Google Shape;779;p66"/>
          <p:cNvSpPr/>
          <p:nvPr/>
        </p:nvSpPr>
        <p:spPr>
          <a:xfrm>
            <a:off x="8244000" y="6120000"/>
            <a:ext cx="853200" cy="735840"/>
          </a:xfrm>
          <a:prstGeom prst="rect">
            <a:avLst/>
          </a:prstGeom>
          <a:noFill/>
          <a:ln w="720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6000" tIns="81000" rIns="126000" bIns="81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fld id="{00000000-1234-1234-1234-123412341234}" type="slidenum">
              <a:rPr lang="sk-SK" sz="4000" b="1" i="0" u="none" strike="noStrike" cap="non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33</a:t>
            </a:fld>
            <a:endParaRPr sz="4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66"/>
          <p:cNvSpPr/>
          <p:nvPr/>
        </p:nvSpPr>
        <p:spPr>
          <a:xfrm>
            <a:off x="0" y="3134331"/>
            <a:ext cx="9144000" cy="1121229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k-SK" sz="3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Poďme to vylepšiť!</a:t>
            </a:r>
            <a:endParaRPr sz="3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67"/>
          <p:cNvSpPr/>
          <p:nvPr/>
        </p:nvSpPr>
        <p:spPr>
          <a:xfrm rot="5400000">
            <a:off x="3273912" y="906930"/>
            <a:ext cx="2596172" cy="7043285"/>
          </a:xfrm>
          <a:prstGeom prst="rightBracket">
            <a:avLst>
              <a:gd name="adj" fmla="val 13144"/>
            </a:avLst>
          </a:prstGeom>
          <a:solidFill>
            <a:srgbClr val="DBDBDB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67"/>
          <p:cNvSpPr/>
          <p:nvPr/>
        </p:nvSpPr>
        <p:spPr>
          <a:xfrm rot="5400000">
            <a:off x="3298755" y="934111"/>
            <a:ext cx="2556000" cy="6966000"/>
          </a:xfrm>
          <a:prstGeom prst="rightBracket">
            <a:avLst>
              <a:gd name="adj" fmla="val 12111"/>
            </a:avLst>
          </a:prstGeom>
          <a:gradFill>
            <a:gsLst>
              <a:gs pos="0">
                <a:schemeClr val="accent5"/>
              </a:gs>
              <a:gs pos="65000">
                <a:schemeClr val="accent5"/>
              </a:gs>
              <a:gs pos="100000">
                <a:srgbClr val="BC181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67"/>
          <p:cNvSpPr/>
          <p:nvPr/>
        </p:nvSpPr>
        <p:spPr>
          <a:xfrm rot="2698480">
            <a:off x="1880875" y="3586044"/>
            <a:ext cx="5400000" cy="5400000"/>
          </a:xfrm>
          <a:prstGeom prst="diagStripe">
            <a:avLst>
              <a:gd name="adj" fmla="val 8621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67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/>
              <a:t>Principle</a:t>
            </a:r>
            <a:endParaRPr/>
          </a:p>
        </p:txBody>
      </p:sp>
      <p:sp>
        <p:nvSpPr>
          <p:cNvPr id="789" name="Google Shape;789;p67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fld id="{00000000-1234-1234-1234-123412341234}" type="slidenum">
              <a:rPr lang="sk-SK"/>
              <a:t>34</a:t>
            </a:fld>
            <a:endParaRPr/>
          </a:p>
        </p:txBody>
      </p:sp>
      <p:sp>
        <p:nvSpPr>
          <p:cNvPr id="790" name="Google Shape;790;p67"/>
          <p:cNvSpPr txBox="1">
            <a:spLocks noGrp="1"/>
          </p:cNvSpPr>
          <p:nvPr>
            <p:ph type="body" idx="1"/>
          </p:nvPr>
        </p:nvSpPr>
        <p:spPr>
          <a:xfrm>
            <a:off x="422199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1" name="Google Shape;791;p67"/>
          <p:cNvSpPr txBox="1">
            <a:spLocks noGrp="1"/>
          </p:cNvSpPr>
          <p:nvPr>
            <p:ph type="body" idx="2"/>
          </p:nvPr>
        </p:nvSpPr>
        <p:spPr>
          <a:xfrm>
            <a:off x="1999190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2" name="Google Shape;792;p67"/>
          <p:cNvSpPr txBox="1">
            <a:spLocks noGrp="1"/>
          </p:cNvSpPr>
          <p:nvPr>
            <p:ph type="body" idx="3"/>
          </p:nvPr>
        </p:nvSpPr>
        <p:spPr>
          <a:xfrm>
            <a:off x="3566044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3" name="Google Shape;793;p67"/>
          <p:cNvSpPr txBox="1">
            <a:spLocks noGrp="1"/>
          </p:cNvSpPr>
          <p:nvPr>
            <p:ph type="body" idx="4"/>
          </p:nvPr>
        </p:nvSpPr>
        <p:spPr>
          <a:xfrm>
            <a:off x="5132898" y="6102395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4" name="Google Shape;794;p67"/>
          <p:cNvSpPr txBox="1">
            <a:spLocks noGrp="1"/>
          </p:cNvSpPr>
          <p:nvPr>
            <p:ph type="body" idx="5"/>
          </p:nvPr>
        </p:nvSpPr>
        <p:spPr>
          <a:xfrm>
            <a:off x="6683177" y="6102394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5" name="Google Shape;795;p67"/>
          <p:cNvSpPr/>
          <p:nvPr/>
        </p:nvSpPr>
        <p:spPr>
          <a:xfrm rot="2698480">
            <a:off x="1871998" y="3585905"/>
            <a:ext cx="5400000" cy="5400000"/>
          </a:xfrm>
          <a:prstGeom prst="diagStripe">
            <a:avLst>
              <a:gd name="adj" fmla="val 86212"/>
            </a:avLst>
          </a:prstGeom>
          <a:gradFill>
            <a:gsLst>
              <a:gs pos="0">
                <a:srgbClr val="6C0000"/>
              </a:gs>
              <a:gs pos="41000">
                <a:srgbClr val="6C0000"/>
              </a:gs>
              <a:gs pos="51000">
                <a:srgbClr val="100000"/>
              </a:gs>
              <a:gs pos="100000">
                <a:srgbClr val="10000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67"/>
          <p:cNvSpPr/>
          <p:nvPr/>
        </p:nvSpPr>
        <p:spPr>
          <a:xfrm rot="5400000">
            <a:off x="3442891" y="1191562"/>
            <a:ext cx="2284095" cy="6767595"/>
          </a:xfrm>
          <a:custGeom>
            <a:avLst/>
            <a:gdLst/>
            <a:ahLst/>
            <a:cxnLst/>
            <a:rect l="l" t="t" r="r" b="b"/>
            <a:pathLst>
              <a:path w="2284095" h="6767595" extrusionOk="0">
                <a:moveTo>
                  <a:pt x="1603608" y="0"/>
                </a:moveTo>
                <a:cubicBezTo>
                  <a:pt x="2342390" y="120770"/>
                  <a:pt x="2279055" y="190351"/>
                  <a:pt x="2270422" y="387195"/>
                </a:cubicBezTo>
                <a:cubicBezTo>
                  <a:pt x="2307954" y="1256680"/>
                  <a:pt x="2254798" y="5369835"/>
                  <a:pt x="2268746" y="6562632"/>
                </a:cubicBezTo>
                <a:cubicBezTo>
                  <a:pt x="2023902" y="6797896"/>
                  <a:pt x="1852339" y="6697146"/>
                  <a:pt x="1629490" y="6767595"/>
                </a:cubicBezTo>
                <a:cubicBezTo>
                  <a:pt x="1528570" y="6340767"/>
                  <a:pt x="142337" y="6311775"/>
                  <a:pt x="0" y="5881144"/>
                </a:cubicBezTo>
                <a:cubicBezTo>
                  <a:pt x="145361" y="5546496"/>
                  <a:pt x="1722406" y="4949490"/>
                  <a:pt x="1725281" y="4552675"/>
                </a:cubicBezTo>
                <a:cubicBezTo>
                  <a:pt x="1959632" y="4140045"/>
                  <a:pt x="-8625" y="3748983"/>
                  <a:pt x="34506" y="3379484"/>
                </a:cubicBezTo>
                <a:cubicBezTo>
                  <a:pt x="44570" y="2974042"/>
                  <a:pt x="1860430" y="2433451"/>
                  <a:pt x="1785668" y="2120025"/>
                </a:cubicBezTo>
                <a:cubicBezTo>
                  <a:pt x="2015706" y="1717459"/>
                  <a:pt x="261670" y="1511863"/>
                  <a:pt x="103519" y="1033098"/>
                </a:cubicBezTo>
                <a:cubicBezTo>
                  <a:pt x="297463" y="524485"/>
                  <a:pt x="1504125" y="107651"/>
                  <a:pt x="1603608" y="0"/>
                </a:cubicBezTo>
                <a:close/>
              </a:path>
              <a:path w="2284095" h="6767595" fill="none" extrusionOk="0">
                <a:moveTo>
                  <a:pt x="2279049" y="6535675"/>
                </a:moveTo>
                <a:cubicBezTo>
                  <a:pt x="2258366" y="3887723"/>
                  <a:pt x="2272186" y="2300822"/>
                  <a:pt x="2268755" y="256720"/>
                </a:cubicBezTo>
              </a:path>
            </a:pathLst>
          </a:custGeom>
          <a:gradFill>
            <a:gsLst>
              <a:gs pos="0">
                <a:srgbClr val="4472C4">
                  <a:alpha val="0"/>
                </a:srgbClr>
              </a:gs>
              <a:gs pos="42000">
                <a:srgbClr val="BC1818">
                  <a:alpha val="89411"/>
                </a:srgbClr>
              </a:gs>
              <a:gs pos="77889">
                <a:srgbClr val="BC1818">
                  <a:alpha val="89411"/>
                </a:srgbClr>
              </a:gs>
              <a:gs pos="100000">
                <a:srgbClr val="BC1818">
                  <a:alpha val="8941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67"/>
          <p:cNvSpPr/>
          <p:nvPr/>
        </p:nvSpPr>
        <p:spPr>
          <a:xfrm rot="-5400000">
            <a:off x="1460713" y="4900896"/>
            <a:ext cx="579587" cy="4001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67"/>
          <p:cNvSpPr/>
          <p:nvPr/>
        </p:nvSpPr>
        <p:spPr>
          <a:xfrm rot="-5400000">
            <a:off x="2357946" y="4900895"/>
            <a:ext cx="579587" cy="4001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67"/>
          <p:cNvSpPr/>
          <p:nvPr/>
        </p:nvSpPr>
        <p:spPr>
          <a:xfrm rot="-5400000">
            <a:off x="6172370" y="4900896"/>
            <a:ext cx="579587" cy="4001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67"/>
          <p:cNvSpPr/>
          <p:nvPr/>
        </p:nvSpPr>
        <p:spPr>
          <a:xfrm rot="-5400000">
            <a:off x="7069603" y="4900895"/>
            <a:ext cx="579587" cy="4001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67"/>
          <p:cNvSpPr txBox="1"/>
          <p:nvPr/>
        </p:nvSpPr>
        <p:spPr>
          <a:xfrm>
            <a:off x="1850727" y="4226242"/>
            <a:ext cx="693047" cy="5847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67"/>
          <p:cNvSpPr txBox="1"/>
          <p:nvPr/>
        </p:nvSpPr>
        <p:spPr>
          <a:xfrm>
            <a:off x="6603552" y="4226242"/>
            <a:ext cx="693047" cy="58477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67"/>
          <p:cNvSpPr/>
          <p:nvPr/>
        </p:nvSpPr>
        <p:spPr>
          <a:xfrm rot="-5400000">
            <a:off x="3818132" y="4900756"/>
            <a:ext cx="579587" cy="4001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67"/>
          <p:cNvSpPr/>
          <p:nvPr/>
        </p:nvSpPr>
        <p:spPr>
          <a:xfrm rot="-5400000">
            <a:off x="4715365" y="4900755"/>
            <a:ext cx="579587" cy="4001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67"/>
          <p:cNvSpPr txBox="1"/>
          <p:nvPr/>
        </p:nvSpPr>
        <p:spPr>
          <a:xfrm>
            <a:off x="4208146" y="4226102"/>
            <a:ext cx="693047" cy="58477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67"/>
          <p:cNvSpPr txBox="1"/>
          <p:nvPr/>
        </p:nvSpPr>
        <p:spPr>
          <a:xfrm>
            <a:off x="1238236" y="2089191"/>
            <a:ext cx="66852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k-SK" sz="3200" b="1" i="0" u="none" strike="noStrike" cap="small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Hot</a:t>
            </a:r>
            <a:r>
              <a:rPr lang="sk-SK" sz="3200" b="1" i="0" u="none" strike="noStrike" cap="small">
                <a:solidFill>
                  <a:srgbClr val="1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plumes rise up</a:t>
            </a:r>
            <a:endParaRPr sz="3600" b="1" i="0" u="none" strike="noStrike" cap="small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68"/>
          <p:cNvSpPr/>
          <p:nvPr/>
        </p:nvSpPr>
        <p:spPr>
          <a:xfrm rot="5400000">
            <a:off x="3273912" y="906930"/>
            <a:ext cx="2596172" cy="7043285"/>
          </a:xfrm>
          <a:prstGeom prst="rightBracket">
            <a:avLst>
              <a:gd name="adj" fmla="val 13144"/>
            </a:avLst>
          </a:prstGeom>
          <a:solidFill>
            <a:srgbClr val="DBDBDB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68"/>
          <p:cNvSpPr/>
          <p:nvPr/>
        </p:nvSpPr>
        <p:spPr>
          <a:xfrm rot="5400000">
            <a:off x="3298755" y="934111"/>
            <a:ext cx="2556000" cy="6966000"/>
          </a:xfrm>
          <a:prstGeom prst="rightBracket">
            <a:avLst>
              <a:gd name="adj" fmla="val 12111"/>
            </a:avLst>
          </a:prstGeom>
          <a:gradFill>
            <a:gsLst>
              <a:gs pos="0">
                <a:schemeClr val="accent5"/>
              </a:gs>
              <a:gs pos="65000">
                <a:schemeClr val="accent5"/>
              </a:gs>
              <a:gs pos="100000">
                <a:srgbClr val="BC181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68"/>
          <p:cNvSpPr/>
          <p:nvPr/>
        </p:nvSpPr>
        <p:spPr>
          <a:xfrm rot="2698480">
            <a:off x="1880875" y="3586044"/>
            <a:ext cx="5400000" cy="5400000"/>
          </a:xfrm>
          <a:prstGeom prst="diagStripe">
            <a:avLst>
              <a:gd name="adj" fmla="val 8621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68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/>
              <a:t>Principle</a:t>
            </a:r>
            <a:endParaRPr/>
          </a:p>
        </p:txBody>
      </p:sp>
      <p:sp>
        <p:nvSpPr>
          <p:cNvPr id="815" name="Google Shape;815;p68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fld id="{00000000-1234-1234-1234-123412341234}" type="slidenum">
              <a:rPr lang="sk-SK"/>
              <a:t>35</a:t>
            </a:fld>
            <a:endParaRPr/>
          </a:p>
        </p:txBody>
      </p:sp>
      <p:sp>
        <p:nvSpPr>
          <p:cNvPr id="816" name="Google Shape;816;p68"/>
          <p:cNvSpPr txBox="1">
            <a:spLocks noGrp="1"/>
          </p:cNvSpPr>
          <p:nvPr>
            <p:ph type="body" idx="1"/>
          </p:nvPr>
        </p:nvSpPr>
        <p:spPr>
          <a:xfrm>
            <a:off x="422199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7" name="Google Shape;817;p68"/>
          <p:cNvSpPr txBox="1">
            <a:spLocks noGrp="1"/>
          </p:cNvSpPr>
          <p:nvPr>
            <p:ph type="body" idx="2"/>
          </p:nvPr>
        </p:nvSpPr>
        <p:spPr>
          <a:xfrm>
            <a:off x="1999190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8" name="Google Shape;818;p68"/>
          <p:cNvSpPr txBox="1">
            <a:spLocks noGrp="1"/>
          </p:cNvSpPr>
          <p:nvPr>
            <p:ph type="body" idx="3"/>
          </p:nvPr>
        </p:nvSpPr>
        <p:spPr>
          <a:xfrm>
            <a:off x="3566044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9" name="Google Shape;819;p68"/>
          <p:cNvSpPr txBox="1">
            <a:spLocks noGrp="1"/>
          </p:cNvSpPr>
          <p:nvPr>
            <p:ph type="body" idx="4"/>
          </p:nvPr>
        </p:nvSpPr>
        <p:spPr>
          <a:xfrm>
            <a:off x="5132898" y="6102395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0" name="Google Shape;820;p68"/>
          <p:cNvSpPr txBox="1">
            <a:spLocks noGrp="1"/>
          </p:cNvSpPr>
          <p:nvPr>
            <p:ph type="body" idx="5"/>
          </p:nvPr>
        </p:nvSpPr>
        <p:spPr>
          <a:xfrm>
            <a:off x="6683177" y="6102394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1" name="Google Shape;821;p68"/>
          <p:cNvSpPr/>
          <p:nvPr/>
        </p:nvSpPr>
        <p:spPr>
          <a:xfrm rot="2698480">
            <a:off x="1871998" y="3585905"/>
            <a:ext cx="5400000" cy="5400000"/>
          </a:xfrm>
          <a:prstGeom prst="diagStripe">
            <a:avLst>
              <a:gd name="adj" fmla="val 86212"/>
            </a:avLst>
          </a:prstGeom>
          <a:gradFill>
            <a:gsLst>
              <a:gs pos="0">
                <a:srgbClr val="6C0000"/>
              </a:gs>
              <a:gs pos="41000">
                <a:srgbClr val="6C0000"/>
              </a:gs>
              <a:gs pos="51000">
                <a:srgbClr val="100000"/>
              </a:gs>
              <a:gs pos="100000">
                <a:srgbClr val="10000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68"/>
          <p:cNvSpPr/>
          <p:nvPr/>
        </p:nvSpPr>
        <p:spPr>
          <a:xfrm rot="5400000">
            <a:off x="3440110" y="1188610"/>
            <a:ext cx="2289829" cy="6767765"/>
          </a:xfrm>
          <a:custGeom>
            <a:avLst/>
            <a:gdLst/>
            <a:ahLst/>
            <a:cxnLst/>
            <a:rect l="l" t="t" r="r" b="b"/>
            <a:pathLst>
              <a:path w="2289829" h="6767765" extrusionOk="0">
                <a:moveTo>
                  <a:pt x="1609342" y="170"/>
                </a:moveTo>
                <a:cubicBezTo>
                  <a:pt x="2348124" y="120940"/>
                  <a:pt x="2284789" y="190521"/>
                  <a:pt x="2276156" y="387365"/>
                </a:cubicBezTo>
                <a:cubicBezTo>
                  <a:pt x="2313688" y="1256850"/>
                  <a:pt x="2260532" y="5370005"/>
                  <a:pt x="2274480" y="6562802"/>
                </a:cubicBezTo>
                <a:cubicBezTo>
                  <a:pt x="2029636" y="6798066"/>
                  <a:pt x="1858073" y="6697316"/>
                  <a:pt x="1635224" y="6767765"/>
                </a:cubicBezTo>
                <a:cubicBezTo>
                  <a:pt x="1534304" y="6340937"/>
                  <a:pt x="148071" y="6311945"/>
                  <a:pt x="5734" y="5881314"/>
                </a:cubicBezTo>
                <a:cubicBezTo>
                  <a:pt x="-44436" y="5586923"/>
                  <a:pt x="1245064" y="5542008"/>
                  <a:pt x="1532611" y="5320597"/>
                </a:cubicBezTo>
                <a:cubicBezTo>
                  <a:pt x="1820158" y="5099186"/>
                  <a:pt x="1981182" y="4710996"/>
                  <a:pt x="1817280" y="4302679"/>
                </a:cubicBezTo>
                <a:cubicBezTo>
                  <a:pt x="1542673" y="3898675"/>
                  <a:pt x="-37397" y="3861296"/>
                  <a:pt x="5734" y="3491797"/>
                </a:cubicBezTo>
                <a:cubicBezTo>
                  <a:pt x="-104971" y="3214314"/>
                  <a:pt x="1420467" y="3086356"/>
                  <a:pt x="1713765" y="2870695"/>
                </a:cubicBezTo>
                <a:cubicBezTo>
                  <a:pt x="2007063" y="2655034"/>
                  <a:pt x="1892045" y="2448000"/>
                  <a:pt x="1817282" y="2111569"/>
                </a:cubicBezTo>
                <a:cubicBezTo>
                  <a:pt x="1495230" y="1648618"/>
                  <a:pt x="172513" y="1736320"/>
                  <a:pt x="14362" y="1257555"/>
                </a:cubicBezTo>
                <a:cubicBezTo>
                  <a:pt x="-100657" y="958506"/>
                  <a:pt x="1568707" y="863269"/>
                  <a:pt x="1834537" y="653705"/>
                </a:cubicBezTo>
                <a:cubicBezTo>
                  <a:pt x="2100367" y="444141"/>
                  <a:pt x="1413531" y="-10074"/>
                  <a:pt x="1609342" y="170"/>
                </a:cubicBezTo>
                <a:close/>
              </a:path>
              <a:path w="2289829" h="6767765" fill="none" extrusionOk="0">
                <a:moveTo>
                  <a:pt x="2284783" y="6535845"/>
                </a:moveTo>
                <a:cubicBezTo>
                  <a:pt x="2264100" y="3887893"/>
                  <a:pt x="2277920" y="2300992"/>
                  <a:pt x="2274489" y="256890"/>
                </a:cubicBezTo>
              </a:path>
            </a:pathLst>
          </a:custGeom>
          <a:gradFill>
            <a:gsLst>
              <a:gs pos="0">
                <a:srgbClr val="BC1818">
                  <a:alpha val="49411"/>
                </a:srgbClr>
              </a:gs>
              <a:gs pos="51000">
                <a:srgbClr val="BC1818">
                  <a:alpha val="89411"/>
                </a:srgbClr>
              </a:gs>
              <a:gs pos="100000">
                <a:srgbClr val="BC1818">
                  <a:alpha val="89411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68"/>
          <p:cNvSpPr/>
          <p:nvPr/>
        </p:nvSpPr>
        <p:spPr>
          <a:xfrm rot="-5400000">
            <a:off x="1699768" y="4899148"/>
            <a:ext cx="579587" cy="4001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68"/>
          <p:cNvSpPr/>
          <p:nvPr/>
        </p:nvSpPr>
        <p:spPr>
          <a:xfrm rot="-5400000">
            <a:off x="6362584" y="4899148"/>
            <a:ext cx="579587" cy="4001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68"/>
          <p:cNvSpPr txBox="1"/>
          <p:nvPr/>
        </p:nvSpPr>
        <p:spPr>
          <a:xfrm>
            <a:off x="1690302" y="4226102"/>
            <a:ext cx="693047" cy="5847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68"/>
          <p:cNvSpPr txBox="1"/>
          <p:nvPr/>
        </p:nvSpPr>
        <p:spPr>
          <a:xfrm>
            <a:off x="6357986" y="4226102"/>
            <a:ext cx="693047" cy="58477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68"/>
          <p:cNvSpPr/>
          <p:nvPr/>
        </p:nvSpPr>
        <p:spPr>
          <a:xfrm rot="-5400000">
            <a:off x="4157270" y="4899148"/>
            <a:ext cx="579587" cy="4001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68"/>
          <p:cNvSpPr txBox="1"/>
          <p:nvPr/>
        </p:nvSpPr>
        <p:spPr>
          <a:xfrm>
            <a:off x="4102602" y="4226102"/>
            <a:ext cx="693047" cy="58477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sk-SK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68"/>
          <p:cNvSpPr/>
          <p:nvPr/>
        </p:nvSpPr>
        <p:spPr>
          <a:xfrm>
            <a:off x="2036826" y="3230303"/>
            <a:ext cx="891007" cy="405441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C3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68"/>
          <p:cNvSpPr/>
          <p:nvPr/>
        </p:nvSpPr>
        <p:spPr>
          <a:xfrm flipH="1">
            <a:off x="1238236" y="3225355"/>
            <a:ext cx="891007" cy="405441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C3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68"/>
          <p:cNvSpPr/>
          <p:nvPr/>
        </p:nvSpPr>
        <p:spPr>
          <a:xfrm>
            <a:off x="4447063" y="3217074"/>
            <a:ext cx="891007" cy="405441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C3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68"/>
          <p:cNvSpPr/>
          <p:nvPr/>
        </p:nvSpPr>
        <p:spPr>
          <a:xfrm flipH="1">
            <a:off x="3657099" y="3220752"/>
            <a:ext cx="891007" cy="405441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C3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68"/>
          <p:cNvSpPr/>
          <p:nvPr/>
        </p:nvSpPr>
        <p:spPr>
          <a:xfrm>
            <a:off x="6653043" y="3230303"/>
            <a:ext cx="891007" cy="405441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C3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68"/>
          <p:cNvSpPr/>
          <p:nvPr/>
        </p:nvSpPr>
        <p:spPr>
          <a:xfrm flipH="1">
            <a:off x="5854453" y="3225355"/>
            <a:ext cx="891007" cy="405441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C3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68"/>
          <p:cNvSpPr txBox="1"/>
          <p:nvPr/>
        </p:nvSpPr>
        <p:spPr>
          <a:xfrm>
            <a:off x="1238236" y="1840184"/>
            <a:ext cx="668527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k-SK" sz="3200" b="1" i="0" u="none" strike="noStrike" cap="small">
                <a:solidFill>
                  <a:srgbClr val="1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Plumes </a:t>
            </a:r>
            <a:r>
              <a:rPr lang="sk-SK" sz="3200" b="1" i="0" u="none" strike="noStrike" cap="small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cool</a:t>
            </a:r>
            <a:r>
              <a:rPr lang="sk-SK" sz="3200" b="1" i="0" u="none" strike="noStrike" cap="small">
                <a:solidFill>
                  <a:srgbClr val="1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 the top</a:t>
            </a:r>
            <a:endParaRPr sz="3200" b="1" i="0" u="none" strike="noStrike" cap="small">
              <a:solidFill>
                <a:srgbClr val="1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sk-SK" sz="3200" b="1" i="0" u="none" strike="noStrike" cap="small">
                <a:solidFill>
                  <a:srgbClr val="1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fall back down</a:t>
            </a:r>
            <a:endParaRPr sz="3600" b="1" i="0" u="none" strike="noStrike" cap="small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69"/>
          <p:cNvSpPr/>
          <p:nvPr/>
        </p:nvSpPr>
        <p:spPr>
          <a:xfrm rot="5400000">
            <a:off x="3273912" y="906930"/>
            <a:ext cx="2596172" cy="7043285"/>
          </a:xfrm>
          <a:prstGeom prst="rightBracket">
            <a:avLst>
              <a:gd name="adj" fmla="val 13144"/>
            </a:avLst>
          </a:prstGeom>
          <a:solidFill>
            <a:srgbClr val="DBDBDB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69"/>
          <p:cNvSpPr/>
          <p:nvPr/>
        </p:nvSpPr>
        <p:spPr>
          <a:xfrm rot="5400000">
            <a:off x="3298755" y="934111"/>
            <a:ext cx="2556000" cy="6966000"/>
          </a:xfrm>
          <a:prstGeom prst="rightBracket">
            <a:avLst>
              <a:gd name="adj" fmla="val 12111"/>
            </a:avLst>
          </a:prstGeom>
          <a:gradFill>
            <a:gsLst>
              <a:gs pos="0">
                <a:schemeClr val="accent5"/>
              </a:gs>
              <a:gs pos="65000">
                <a:schemeClr val="accent5"/>
              </a:gs>
              <a:gs pos="100000">
                <a:srgbClr val="BC181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69"/>
          <p:cNvSpPr/>
          <p:nvPr/>
        </p:nvSpPr>
        <p:spPr>
          <a:xfrm rot="2698480">
            <a:off x="1880875" y="3586044"/>
            <a:ext cx="5400000" cy="5400000"/>
          </a:xfrm>
          <a:prstGeom prst="diagStripe">
            <a:avLst>
              <a:gd name="adj" fmla="val 8621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69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/>
              <a:t>Formation of the cells</a:t>
            </a:r>
            <a:endParaRPr/>
          </a:p>
        </p:txBody>
      </p:sp>
      <p:sp>
        <p:nvSpPr>
          <p:cNvPr id="844" name="Google Shape;844;p69"/>
          <p:cNvSpPr txBox="1">
            <a:spLocks noGrp="1"/>
          </p:cNvSpPr>
          <p:nvPr>
            <p:ph type="sldNum" idx="12"/>
          </p:nvPr>
        </p:nvSpPr>
        <p:spPr>
          <a:xfrm>
            <a:off x="7657741" y="6152367"/>
            <a:ext cx="1397313" cy="63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fld id="{00000000-1234-1234-1234-123412341234}" type="slidenum">
              <a:rPr lang="sk-SK"/>
              <a:t>36</a:t>
            </a:fld>
            <a:endParaRPr/>
          </a:p>
        </p:txBody>
      </p:sp>
      <p:sp>
        <p:nvSpPr>
          <p:cNvPr id="845" name="Google Shape;845;p69"/>
          <p:cNvSpPr txBox="1">
            <a:spLocks noGrp="1"/>
          </p:cNvSpPr>
          <p:nvPr>
            <p:ph type="body" idx="1"/>
          </p:nvPr>
        </p:nvSpPr>
        <p:spPr>
          <a:xfrm>
            <a:off x="422199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6" name="Google Shape;846;p69"/>
          <p:cNvSpPr txBox="1">
            <a:spLocks noGrp="1"/>
          </p:cNvSpPr>
          <p:nvPr>
            <p:ph type="body" idx="2"/>
          </p:nvPr>
        </p:nvSpPr>
        <p:spPr>
          <a:xfrm>
            <a:off x="1999190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7" name="Google Shape;847;p69"/>
          <p:cNvSpPr txBox="1">
            <a:spLocks noGrp="1"/>
          </p:cNvSpPr>
          <p:nvPr>
            <p:ph type="body" idx="3"/>
          </p:nvPr>
        </p:nvSpPr>
        <p:spPr>
          <a:xfrm>
            <a:off x="3566044" y="6102396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8" name="Google Shape;848;p69"/>
          <p:cNvSpPr txBox="1">
            <a:spLocks noGrp="1"/>
          </p:cNvSpPr>
          <p:nvPr>
            <p:ph type="body" idx="4"/>
          </p:nvPr>
        </p:nvSpPr>
        <p:spPr>
          <a:xfrm>
            <a:off x="5132898" y="6102395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9" name="Google Shape;849;p69"/>
          <p:cNvSpPr txBox="1">
            <a:spLocks noGrp="1"/>
          </p:cNvSpPr>
          <p:nvPr>
            <p:ph type="body" idx="5"/>
          </p:nvPr>
        </p:nvSpPr>
        <p:spPr>
          <a:xfrm>
            <a:off x="6683177" y="6102394"/>
            <a:ext cx="1421070" cy="279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0" name="Google Shape;850;p69"/>
          <p:cNvSpPr/>
          <p:nvPr/>
        </p:nvSpPr>
        <p:spPr>
          <a:xfrm rot="2698480">
            <a:off x="1871998" y="3585905"/>
            <a:ext cx="5400000" cy="5400000"/>
          </a:xfrm>
          <a:prstGeom prst="diagStripe">
            <a:avLst>
              <a:gd name="adj" fmla="val 86212"/>
            </a:avLst>
          </a:prstGeom>
          <a:gradFill>
            <a:gsLst>
              <a:gs pos="0">
                <a:srgbClr val="6C0000"/>
              </a:gs>
              <a:gs pos="41000">
                <a:srgbClr val="6C0000"/>
              </a:gs>
              <a:gs pos="51000">
                <a:srgbClr val="100000"/>
              </a:gs>
              <a:gs pos="100000">
                <a:srgbClr val="10000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69"/>
          <p:cNvSpPr txBox="1"/>
          <p:nvPr/>
        </p:nvSpPr>
        <p:spPr>
          <a:xfrm>
            <a:off x="1238236" y="1840184"/>
            <a:ext cx="66852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sk-SK" sz="3600" b="1" i="0" u="none" strike="noStrike" cap="small">
                <a:solidFill>
                  <a:srgbClr val="1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Cell-like structures appear</a:t>
            </a:r>
            <a:endParaRPr sz="4000" b="1" i="0" u="none" strike="noStrike" cap="small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2" name="Google Shape;852;p69"/>
          <p:cNvSpPr/>
          <p:nvPr/>
        </p:nvSpPr>
        <p:spPr>
          <a:xfrm rot="5400000">
            <a:off x="2270766" y="4006095"/>
            <a:ext cx="1575854" cy="53636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C3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69"/>
          <p:cNvSpPr/>
          <p:nvPr/>
        </p:nvSpPr>
        <p:spPr>
          <a:xfrm rot="-5400000">
            <a:off x="1499583" y="4238745"/>
            <a:ext cx="1988389" cy="356451"/>
          </a:xfrm>
          <a:prstGeom prst="curvedDownArrow">
            <a:avLst>
              <a:gd name="adj1" fmla="val 29304"/>
              <a:gd name="adj2" fmla="val 85634"/>
              <a:gd name="adj3" fmla="val 44872"/>
            </a:avLst>
          </a:prstGeom>
          <a:solidFill>
            <a:srgbClr val="C00000"/>
          </a:solidFill>
          <a:ln w="25400" cap="flat" cmpd="sng">
            <a:solidFill>
              <a:srgbClr val="6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69"/>
          <p:cNvSpPr/>
          <p:nvPr/>
        </p:nvSpPr>
        <p:spPr>
          <a:xfrm rot="-5400000" flipH="1">
            <a:off x="718490" y="4006094"/>
            <a:ext cx="1575854" cy="53636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C3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69"/>
          <p:cNvSpPr/>
          <p:nvPr/>
        </p:nvSpPr>
        <p:spPr>
          <a:xfrm rot="5400000" flipH="1">
            <a:off x="1077138" y="4238744"/>
            <a:ext cx="1988389" cy="356451"/>
          </a:xfrm>
          <a:prstGeom prst="curvedDownArrow">
            <a:avLst>
              <a:gd name="adj1" fmla="val 29304"/>
              <a:gd name="adj2" fmla="val 85634"/>
              <a:gd name="adj3" fmla="val 44872"/>
            </a:avLst>
          </a:prstGeom>
          <a:solidFill>
            <a:srgbClr val="C00000"/>
          </a:solidFill>
          <a:ln w="25400" cap="flat" cmpd="sng">
            <a:solidFill>
              <a:srgbClr val="6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69"/>
          <p:cNvSpPr/>
          <p:nvPr/>
        </p:nvSpPr>
        <p:spPr>
          <a:xfrm rot="5400000">
            <a:off x="4527214" y="4006094"/>
            <a:ext cx="1575854" cy="53636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C3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69"/>
          <p:cNvSpPr/>
          <p:nvPr/>
        </p:nvSpPr>
        <p:spPr>
          <a:xfrm rot="-5400000">
            <a:off x="3756031" y="4238744"/>
            <a:ext cx="1988389" cy="356451"/>
          </a:xfrm>
          <a:prstGeom prst="curvedDownArrow">
            <a:avLst>
              <a:gd name="adj1" fmla="val 29304"/>
              <a:gd name="adj2" fmla="val 85634"/>
              <a:gd name="adj3" fmla="val 44872"/>
            </a:avLst>
          </a:prstGeom>
          <a:solidFill>
            <a:srgbClr val="C00000"/>
          </a:solidFill>
          <a:ln w="25400" cap="flat" cmpd="sng">
            <a:solidFill>
              <a:srgbClr val="6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69"/>
          <p:cNvSpPr/>
          <p:nvPr/>
        </p:nvSpPr>
        <p:spPr>
          <a:xfrm rot="-5400000" flipH="1">
            <a:off x="2974938" y="4006093"/>
            <a:ext cx="1575854" cy="53636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C3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69"/>
          <p:cNvSpPr/>
          <p:nvPr/>
        </p:nvSpPr>
        <p:spPr>
          <a:xfrm rot="5400000" flipH="1">
            <a:off x="3333586" y="4238743"/>
            <a:ext cx="1988389" cy="356451"/>
          </a:xfrm>
          <a:prstGeom prst="curvedDownArrow">
            <a:avLst>
              <a:gd name="adj1" fmla="val 29304"/>
              <a:gd name="adj2" fmla="val 85634"/>
              <a:gd name="adj3" fmla="val 44872"/>
            </a:avLst>
          </a:prstGeom>
          <a:solidFill>
            <a:srgbClr val="C00000"/>
          </a:solidFill>
          <a:ln w="25400" cap="flat" cmpd="sng">
            <a:solidFill>
              <a:srgbClr val="6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69"/>
          <p:cNvSpPr/>
          <p:nvPr/>
        </p:nvSpPr>
        <p:spPr>
          <a:xfrm rot="5400000">
            <a:off x="6731990" y="4006092"/>
            <a:ext cx="1575854" cy="53636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C3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69"/>
          <p:cNvSpPr/>
          <p:nvPr/>
        </p:nvSpPr>
        <p:spPr>
          <a:xfrm rot="-5400000">
            <a:off x="5960807" y="4238742"/>
            <a:ext cx="1988389" cy="356451"/>
          </a:xfrm>
          <a:prstGeom prst="curvedDownArrow">
            <a:avLst>
              <a:gd name="adj1" fmla="val 29304"/>
              <a:gd name="adj2" fmla="val 85634"/>
              <a:gd name="adj3" fmla="val 44872"/>
            </a:avLst>
          </a:prstGeom>
          <a:solidFill>
            <a:srgbClr val="C00000"/>
          </a:solidFill>
          <a:ln w="25400" cap="flat" cmpd="sng">
            <a:solidFill>
              <a:srgbClr val="6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69"/>
          <p:cNvSpPr/>
          <p:nvPr/>
        </p:nvSpPr>
        <p:spPr>
          <a:xfrm rot="-5400000" flipH="1">
            <a:off x="5179714" y="4006091"/>
            <a:ext cx="1575854" cy="53636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C3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69"/>
          <p:cNvSpPr/>
          <p:nvPr/>
        </p:nvSpPr>
        <p:spPr>
          <a:xfrm rot="5400000" flipH="1">
            <a:off x="5538362" y="4238741"/>
            <a:ext cx="1988389" cy="356451"/>
          </a:xfrm>
          <a:prstGeom prst="curvedDownArrow">
            <a:avLst>
              <a:gd name="adj1" fmla="val 29304"/>
              <a:gd name="adj2" fmla="val 85634"/>
              <a:gd name="adj3" fmla="val 44872"/>
            </a:avLst>
          </a:prstGeom>
          <a:solidFill>
            <a:srgbClr val="C00000"/>
          </a:solidFill>
          <a:ln w="25400" cap="flat" cmpd="sng">
            <a:solidFill>
              <a:srgbClr val="6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4" name="Google Shape;864;p69"/>
          <p:cNvCxnSpPr/>
          <p:nvPr/>
        </p:nvCxnSpPr>
        <p:spPr>
          <a:xfrm>
            <a:off x="3411634" y="3130486"/>
            <a:ext cx="0" cy="2564626"/>
          </a:xfrm>
          <a:prstGeom prst="straightConnector1">
            <a:avLst/>
          </a:prstGeom>
          <a:noFill/>
          <a:ln w="5715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65" name="Google Shape;865;p69"/>
          <p:cNvCxnSpPr/>
          <p:nvPr/>
        </p:nvCxnSpPr>
        <p:spPr>
          <a:xfrm>
            <a:off x="5645028" y="3130486"/>
            <a:ext cx="0" cy="2564626"/>
          </a:xfrm>
          <a:prstGeom prst="straightConnector1">
            <a:avLst/>
          </a:prstGeom>
          <a:noFill/>
          <a:ln w="5715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0"/>
          <p:cNvSpPr txBox="1">
            <a:spLocks noGrp="1"/>
          </p:cNvSpPr>
          <p:nvPr>
            <p:ph type="title"/>
          </p:nvPr>
        </p:nvSpPr>
        <p:spPr>
          <a:xfrm>
            <a:off x="452388" y="457506"/>
            <a:ext cx="7632832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 sz="4400"/>
              <a:t>Ako dobre odprezentovať prezentáciu?</a:t>
            </a:r>
            <a:endParaRPr sz="4400"/>
          </a:p>
        </p:txBody>
      </p:sp>
      <p:sp>
        <p:nvSpPr>
          <p:cNvPr id="871" name="Google Shape;871;p70"/>
          <p:cNvSpPr txBox="1"/>
          <p:nvPr/>
        </p:nvSpPr>
        <p:spPr>
          <a:xfrm>
            <a:off x="452388" y="2145258"/>
            <a:ext cx="5423836" cy="3609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sk-SK" sz="26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Vyskúšaj si to </a:t>
            </a:r>
            <a:r>
              <a:rPr lang="sk-SK" sz="2600" b="1" i="0" u="sng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pred</a:t>
            </a:r>
            <a:r>
              <a:rPr lang="sk-SK" sz="26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 súťažou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sk-SK" sz="24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Chytíš cit na časovanie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sk-SK" sz="24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Zistíš, či to má flow, či je to pochopiteľné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sk-SK" sz="24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To platí aj pre Opp a Rew</a:t>
            </a:r>
            <a:endParaRPr sz="2400" b="0" i="0" u="none" strike="noStrike" cap="none">
              <a:solidFill>
                <a:srgbClr val="000000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sk-SK" sz="26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Využi </a:t>
            </a:r>
            <a:r>
              <a:rPr lang="sk-SK" sz="2600" b="1" i="0" u="sng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všetok čas </a:t>
            </a:r>
            <a:br>
              <a:rPr lang="sk-SK" sz="26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</a:br>
            <a:r>
              <a:rPr lang="sk-SK" sz="2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– ani viac ani menej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sk-SK" sz="26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Be </a:t>
            </a:r>
            <a:r>
              <a:rPr lang="sk-SK" sz="2600" b="1" i="0" u="sng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confident</a:t>
            </a:r>
            <a:r>
              <a:rPr lang="sk-SK" sz="2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 – buď hrdý na svoju dlhodobú prácu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2" name="Google Shape;872;p70" descr="Businesswoman giving presentation. female office employee or teacher  showing project, isolated modern vector character | Premium Vector"/>
          <p:cNvPicPr preferRelativeResize="0"/>
          <p:nvPr/>
        </p:nvPicPr>
        <p:blipFill rotWithShape="1">
          <a:blip r:embed="rId3">
            <a:alphaModFix/>
          </a:blip>
          <a:srcRect l="5391" t="5729" r="4335" b="6294"/>
          <a:stretch/>
        </p:blipFill>
        <p:spPr>
          <a:xfrm>
            <a:off x="5539663" y="1617045"/>
            <a:ext cx="3382956" cy="431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73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Time management</a:t>
            </a:r>
            <a:endParaRPr/>
          </a:p>
        </p:txBody>
      </p:sp>
      <p:sp>
        <p:nvSpPr>
          <p:cNvPr id="878" name="Google Shape;878;p73"/>
          <p:cNvSpPr txBox="1">
            <a:spLocks noGrp="1"/>
          </p:cNvSpPr>
          <p:nvPr>
            <p:ph type="body" idx="1"/>
          </p:nvPr>
        </p:nvSpPr>
        <p:spPr>
          <a:xfrm>
            <a:off x="554399" y="1269211"/>
            <a:ext cx="7863840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Ako si usporiadať čas tak, aby si všetko zvládol a nezbláznil sa</a:t>
            </a:r>
            <a:endParaRPr/>
          </a:p>
        </p:txBody>
      </p:sp>
      <p:sp>
        <p:nvSpPr>
          <p:cNvPr id="879" name="Google Shape;879;p73"/>
          <p:cNvSpPr txBox="1"/>
          <p:nvPr/>
        </p:nvSpPr>
        <p:spPr>
          <a:xfrm>
            <a:off x="554399" y="2184400"/>
            <a:ext cx="7863840" cy="386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sk-SK" sz="26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TMF je časovo náročné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sk-SK" sz="24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Začni skôr, </a:t>
            </a:r>
            <a:r>
              <a:rPr lang="sk-SK" sz="24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aby si všetko stihol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sk-SK" sz="24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Musí to byť tvoja </a:t>
            </a:r>
            <a:r>
              <a:rPr lang="sk-SK" sz="24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priorita</a:t>
            </a:r>
            <a:r>
              <a:rPr lang="sk-SK" sz="24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sk-SK" sz="24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Pracuj </a:t>
            </a:r>
            <a:r>
              <a:rPr lang="sk-SK" sz="24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efektívne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sk-SK" sz="26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Hľadaj </a:t>
            </a:r>
            <a:r>
              <a:rPr lang="sk-SK" sz="26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radosť z objavovania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sk-SK" sz="2600" b="1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Experimenty treba spraviť čo najskôr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sk-SK" sz="2400" b="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Ostatné veci (spracúvanie dát, teória, prezentácia) sú obmedzené iba počítačom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71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Gothic"/>
              <a:buNone/>
            </a:pPr>
            <a:r>
              <a:rPr lang="sk-SK"/>
              <a:t>Oponentúra a recenzia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9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sk-SK"/>
              <a:t>Čo to znamená </a:t>
            </a:r>
            <a:br>
              <a:rPr lang="sk-SK"/>
            </a:br>
            <a:r>
              <a:rPr lang="sk-SK"/>
              <a:t>„vyriešiť“ úlohu?</a:t>
            </a:r>
            <a:endParaRPr/>
          </a:p>
        </p:txBody>
      </p:sp>
      <p:sp>
        <p:nvSpPr>
          <p:cNvPr id="389" name="Google Shape;389;p39"/>
          <p:cNvSpPr txBox="1">
            <a:spLocks noGrp="1"/>
          </p:cNvSpPr>
          <p:nvPr>
            <p:ph type="body" idx="1"/>
          </p:nvPr>
        </p:nvSpPr>
        <p:spPr>
          <a:xfrm>
            <a:off x="719534" y="4469584"/>
            <a:ext cx="7704931" cy="385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sk-SK"/>
              <a:t>Vedecká metóda, Hodnotenie, Prezentácia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394f729cb5f_0_777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sk-SK"/>
              <a:t>Oponentúra</a:t>
            </a:r>
            <a:endParaRPr/>
          </a:p>
        </p:txBody>
      </p:sp>
      <p:sp>
        <p:nvSpPr>
          <p:cNvPr id="890" name="Google Shape;890;g394f729cb5f_0_777"/>
          <p:cNvSpPr txBox="1">
            <a:spLocks noGrp="1"/>
          </p:cNvSpPr>
          <p:nvPr>
            <p:ph type="body" idx="1"/>
          </p:nvPr>
        </p:nvSpPr>
        <p:spPr>
          <a:xfrm>
            <a:off x="554400" y="1269200"/>
            <a:ext cx="3736500" cy="420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Váš pohľad na prezentáciu</a:t>
            </a:r>
            <a:endParaRPr/>
          </a:p>
        </p:txBody>
      </p:sp>
      <p:pic>
        <p:nvPicPr>
          <p:cNvPr id="891" name="Google Shape;891;g394f729cb5f_0_777"/>
          <p:cNvPicPr preferRelativeResize="0"/>
          <p:nvPr/>
        </p:nvPicPr>
        <p:blipFill rotWithShape="1">
          <a:blip r:embed="rId3">
            <a:alphaModFix/>
          </a:blip>
          <a:srcRect l="752" t="24000" r="83191" b="34275"/>
          <a:stretch/>
        </p:blipFill>
        <p:spPr>
          <a:xfrm>
            <a:off x="269875" y="1814563"/>
            <a:ext cx="2294682" cy="14158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92" name="Google Shape;892;g394f729cb5f_0_777"/>
          <p:cNvPicPr preferRelativeResize="0"/>
          <p:nvPr/>
        </p:nvPicPr>
        <p:blipFill rotWithShape="1">
          <a:blip r:embed="rId3">
            <a:alphaModFix/>
          </a:blip>
          <a:srcRect l="17443" t="24068" r="40285" b="18578"/>
          <a:stretch/>
        </p:blipFill>
        <p:spPr>
          <a:xfrm>
            <a:off x="269875" y="3354713"/>
            <a:ext cx="5030535" cy="16204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93" name="Google Shape;893;g394f729cb5f_0_777"/>
          <p:cNvPicPr preferRelativeResize="0"/>
          <p:nvPr/>
        </p:nvPicPr>
        <p:blipFill rotWithShape="1">
          <a:blip r:embed="rId3">
            <a:alphaModFix/>
          </a:blip>
          <a:srcRect l="60386" t="24240" r="439" b="18412"/>
          <a:stretch/>
        </p:blipFill>
        <p:spPr>
          <a:xfrm>
            <a:off x="276178" y="5099450"/>
            <a:ext cx="5059590" cy="17585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94" name="Google Shape;894;g394f729cb5f_0_777"/>
          <p:cNvSpPr txBox="1"/>
          <p:nvPr/>
        </p:nvSpPr>
        <p:spPr>
          <a:xfrm>
            <a:off x="2636625" y="1814575"/>
            <a:ext cx="4040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"/>
              <a:buChar char="●"/>
            </a:pPr>
            <a:r>
              <a:rPr lang="sk-SK" sz="200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Oponentské otázky</a:t>
            </a:r>
            <a:endParaRPr sz="2000" i="0" u="none" strike="noStrike" cap="none">
              <a:solidFill>
                <a:srgbClr val="000000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"/>
              <a:buChar char="○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krátke</a:t>
            </a:r>
            <a:endParaRPr sz="2000">
              <a:latin typeface="Century"/>
              <a:ea typeface="Century"/>
              <a:cs typeface="Century"/>
              <a:sym typeface="Century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"/>
              <a:buChar char="○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prioritizované</a:t>
            </a:r>
            <a:endParaRPr sz="2000">
              <a:latin typeface="Century"/>
              <a:ea typeface="Century"/>
              <a:cs typeface="Century"/>
              <a:sym typeface="Century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"/>
              <a:buChar char="○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ozrejmujúce</a:t>
            </a:r>
            <a:endParaRPr sz="2000"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895" name="Google Shape;895;g394f729cb5f_0_777"/>
          <p:cNvSpPr txBox="1"/>
          <p:nvPr/>
        </p:nvSpPr>
        <p:spPr>
          <a:xfrm>
            <a:off x="5374125" y="3354725"/>
            <a:ext cx="43989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"/>
              <a:buChar char="●"/>
            </a:pPr>
            <a:r>
              <a:rPr lang="sk-SK" sz="200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Oponentská prezentácia</a:t>
            </a:r>
            <a:endParaRPr sz="2000" i="0" u="none" strike="noStrike" cap="none">
              <a:solidFill>
                <a:srgbClr val="000000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"/>
              <a:buChar char="○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vlastné názory</a:t>
            </a:r>
            <a:endParaRPr sz="2000">
              <a:latin typeface="Century"/>
              <a:ea typeface="Century"/>
              <a:cs typeface="Century"/>
              <a:sym typeface="Century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"/>
              <a:buChar char="○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prioritizovaná</a:t>
            </a:r>
            <a:endParaRPr sz="2000">
              <a:latin typeface="Century"/>
              <a:ea typeface="Century"/>
              <a:cs typeface="Century"/>
              <a:sym typeface="Century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"/>
              <a:buChar char="○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časovo efektívna</a:t>
            </a:r>
            <a:endParaRPr sz="2000"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896" name="Google Shape;896;g394f729cb5f_0_777"/>
          <p:cNvSpPr txBox="1"/>
          <p:nvPr/>
        </p:nvSpPr>
        <p:spPr>
          <a:xfrm>
            <a:off x="5374125" y="5099438"/>
            <a:ext cx="43989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"/>
              <a:buChar char="●"/>
            </a:pPr>
            <a:r>
              <a:rPr lang="sk-SK" sz="200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Diskusia s prezentujúcim</a:t>
            </a:r>
            <a:endParaRPr sz="2000" i="0" u="none" strike="noStrike" cap="none">
              <a:solidFill>
                <a:srgbClr val="000000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"/>
              <a:buChar char="○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slušná</a:t>
            </a:r>
            <a:endParaRPr sz="2000">
              <a:latin typeface="Century"/>
              <a:ea typeface="Century"/>
              <a:cs typeface="Century"/>
              <a:sym typeface="Century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"/>
              <a:buChar char="○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produktívna</a:t>
            </a:r>
            <a:endParaRPr sz="2000">
              <a:latin typeface="Century"/>
              <a:ea typeface="Century"/>
              <a:cs typeface="Century"/>
              <a:sym typeface="Century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"/>
              <a:buChar char="○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vlastné názory</a:t>
            </a:r>
            <a:endParaRPr sz="2000">
              <a:latin typeface="Century"/>
              <a:ea typeface="Century"/>
              <a:cs typeface="Century"/>
              <a:sym typeface="Century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"/>
              <a:buChar char="○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prioritizovaná</a:t>
            </a:r>
            <a:endParaRPr sz="2000">
              <a:latin typeface="Century"/>
              <a:ea typeface="Century"/>
              <a:cs typeface="Century"/>
              <a:sym typeface="Century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394f729cb5f_0_783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sk-SK"/>
              <a:t>Recenzia</a:t>
            </a:r>
            <a:endParaRPr/>
          </a:p>
        </p:txBody>
      </p:sp>
      <p:sp>
        <p:nvSpPr>
          <p:cNvPr id="902" name="Google Shape;902;g394f729cb5f_0_783"/>
          <p:cNvSpPr txBox="1">
            <a:spLocks noGrp="1"/>
          </p:cNvSpPr>
          <p:nvPr>
            <p:ph type="body" idx="1"/>
          </p:nvPr>
        </p:nvSpPr>
        <p:spPr>
          <a:xfrm>
            <a:off x="554400" y="1269200"/>
            <a:ext cx="5944500" cy="420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Zhodnotenie práce prezentujúceho a oponenta</a:t>
            </a:r>
            <a:endParaRPr/>
          </a:p>
        </p:txBody>
      </p:sp>
      <p:pic>
        <p:nvPicPr>
          <p:cNvPr id="903" name="Google Shape;903;g394f729cb5f_0_783"/>
          <p:cNvPicPr preferRelativeResize="0"/>
          <p:nvPr/>
        </p:nvPicPr>
        <p:blipFill rotWithShape="1">
          <a:blip r:embed="rId3">
            <a:alphaModFix/>
          </a:blip>
          <a:srcRect l="463" t="28336" r="77926" b="4566"/>
          <a:stretch/>
        </p:blipFill>
        <p:spPr>
          <a:xfrm>
            <a:off x="0" y="2052250"/>
            <a:ext cx="2294876" cy="15601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4" name="Google Shape;904;g394f729cb5f_0_783"/>
          <p:cNvPicPr preferRelativeResize="0"/>
          <p:nvPr/>
        </p:nvPicPr>
        <p:blipFill rotWithShape="1">
          <a:blip r:embed="rId3">
            <a:alphaModFix/>
          </a:blip>
          <a:srcRect l="89694" t="30459" r="401" b="7367"/>
          <a:stretch/>
        </p:blipFill>
        <p:spPr>
          <a:xfrm>
            <a:off x="5643450" y="4397450"/>
            <a:ext cx="1379224" cy="17703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5" name="Google Shape;905;g394f729cb5f_0_783"/>
          <p:cNvPicPr preferRelativeResize="0"/>
          <p:nvPr/>
        </p:nvPicPr>
        <p:blipFill rotWithShape="1">
          <a:blip r:embed="rId3">
            <a:alphaModFix/>
          </a:blip>
          <a:srcRect l="72892" t="30035" r="10579" b="7791"/>
          <a:stretch/>
        </p:blipFill>
        <p:spPr>
          <a:xfrm>
            <a:off x="4938250" y="2109738"/>
            <a:ext cx="2166072" cy="166602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6" name="Google Shape;906;g394f729cb5f_0_783"/>
          <p:cNvPicPr preferRelativeResize="0"/>
          <p:nvPr/>
        </p:nvPicPr>
        <p:blipFill rotWithShape="1">
          <a:blip r:embed="rId3">
            <a:alphaModFix/>
          </a:blip>
          <a:srcRect l="47856" t="30234" r="27669" b="6287"/>
          <a:stretch/>
        </p:blipFill>
        <p:spPr>
          <a:xfrm>
            <a:off x="0" y="5289672"/>
            <a:ext cx="2941851" cy="15601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7" name="Google Shape;907;g394f729cb5f_0_783"/>
          <p:cNvPicPr preferRelativeResize="0"/>
          <p:nvPr/>
        </p:nvPicPr>
        <p:blipFill rotWithShape="1">
          <a:blip r:embed="rId3">
            <a:alphaModFix/>
          </a:blip>
          <a:srcRect l="22599" t="28892" r="52593" b="5690"/>
          <a:stretch/>
        </p:blipFill>
        <p:spPr>
          <a:xfrm>
            <a:off x="5" y="3618021"/>
            <a:ext cx="2941851" cy="166602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08" name="Google Shape;908;g394f729cb5f_0_783"/>
          <p:cNvSpPr txBox="1"/>
          <p:nvPr/>
        </p:nvSpPr>
        <p:spPr>
          <a:xfrm>
            <a:off x="6498900" y="4782400"/>
            <a:ext cx="2773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entury"/>
              <a:ea typeface="Century"/>
              <a:cs typeface="Century"/>
              <a:sym typeface="Century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"/>
              <a:buChar char="○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L</a:t>
            </a:r>
            <a:r>
              <a:rPr lang="sk-SK" sz="200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en ak niečo dôležité chýba</a:t>
            </a:r>
            <a:endParaRPr sz="2000" i="0" u="none" strike="noStrike" cap="none">
              <a:solidFill>
                <a:srgbClr val="000000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909" name="Google Shape;909;g394f729cb5f_0_783"/>
          <p:cNvSpPr txBox="1"/>
          <p:nvPr/>
        </p:nvSpPr>
        <p:spPr>
          <a:xfrm>
            <a:off x="7104325" y="2124325"/>
            <a:ext cx="2498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"/>
              <a:buChar char="●"/>
            </a:pPr>
            <a:r>
              <a:rPr lang="sk-SK" sz="200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Analýza diskusie</a:t>
            </a:r>
            <a:endParaRPr sz="2000" i="0" u="none" strike="noStrike" cap="none">
              <a:solidFill>
                <a:srgbClr val="000000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"/>
              <a:buChar char="○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vlastné názory</a:t>
            </a:r>
            <a:endParaRPr sz="2000"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910" name="Google Shape;910;g394f729cb5f_0_783"/>
          <p:cNvSpPr txBox="1"/>
          <p:nvPr/>
        </p:nvSpPr>
        <p:spPr>
          <a:xfrm>
            <a:off x="2941852" y="5289675"/>
            <a:ext cx="2869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"/>
              <a:buChar char="●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Z</a:t>
            </a:r>
            <a:r>
              <a:rPr lang="sk-SK" sz="200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hodnotenie oponentúry</a:t>
            </a:r>
            <a:endParaRPr sz="2000" i="0" u="none" strike="noStrike" cap="none">
              <a:solidFill>
                <a:srgbClr val="000000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"/>
              <a:buChar char="○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vlastné názory</a:t>
            </a:r>
            <a:endParaRPr sz="2000">
              <a:latin typeface="Century"/>
              <a:ea typeface="Century"/>
              <a:cs typeface="Century"/>
              <a:sym typeface="Century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"/>
              <a:buChar char="○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prioritizované</a:t>
            </a:r>
            <a:endParaRPr sz="2000"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911" name="Google Shape;911;g394f729cb5f_0_783"/>
          <p:cNvSpPr txBox="1"/>
          <p:nvPr/>
        </p:nvSpPr>
        <p:spPr>
          <a:xfrm>
            <a:off x="2869950" y="3618000"/>
            <a:ext cx="27735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"/>
              <a:buChar char="●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Z</a:t>
            </a:r>
            <a:r>
              <a:rPr lang="sk-SK" sz="200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hodnotenie prezentácie</a:t>
            </a:r>
            <a:endParaRPr sz="2000" i="0" u="none" strike="noStrike" cap="none">
              <a:solidFill>
                <a:srgbClr val="000000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"/>
              <a:buChar char="○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vlastné názory</a:t>
            </a:r>
            <a:endParaRPr sz="2000">
              <a:latin typeface="Century"/>
              <a:ea typeface="Century"/>
              <a:cs typeface="Century"/>
              <a:sym typeface="Century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"/>
              <a:buChar char="○"/>
            </a:pPr>
            <a:r>
              <a:rPr lang="sk-SK" sz="2000">
                <a:latin typeface="Century"/>
                <a:ea typeface="Century"/>
                <a:cs typeface="Century"/>
                <a:sym typeface="Century"/>
              </a:rPr>
              <a:t>prioritizované</a:t>
            </a:r>
            <a:endParaRPr sz="2000"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912" name="Google Shape;912;g394f729cb5f_0_783"/>
          <p:cNvSpPr txBox="1"/>
          <p:nvPr/>
        </p:nvSpPr>
        <p:spPr>
          <a:xfrm>
            <a:off x="2205025" y="2057850"/>
            <a:ext cx="2869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"/>
              <a:buChar char="●"/>
            </a:pPr>
            <a:r>
              <a:rPr lang="sk-SK" sz="1900">
                <a:latin typeface="Century"/>
                <a:ea typeface="Century"/>
                <a:cs typeface="Century"/>
                <a:sym typeface="Century"/>
              </a:rPr>
              <a:t>V</a:t>
            </a:r>
            <a:r>
              <a:rPr lang="sk-SK" sz="1900" i="0" u="none" strike="noStrike" cap="non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yjasňujúce otázky</a:t>
            </a:r>
            <a:endParaRPr sz="1900" i="0" u="none" strike="noStrike" cap="none">
              <a:solidFill>
                <a:srgbClr val="000000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entury"/>
              <a:buChar char="○"/>
            </a:pPr>
            <a:r>
              <a:rPr lang="sk-SK" sz="1900">
                <a:latin typeface="Century"/>
                <a:ea typeface="Century"/>
                <a:cs typeface="Century"/>
                <a:sym typeface="Century"/>
              </a:rPr>
              <a:t>aj na oponenta</a:t>
            </a:r>
            <a:endParaRPr sz="1900"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913" name="Google Shape;913;g394f729cb5f_0_783"/>
          <p:cNvSpPr txBox="1"/>
          <p:nvPr/>
        </p:nvSpPr>
        <p:spPr>
          <a:xfrm>
            <a:off x="7022675" y="4397450"/>
            <a:ext cx="22950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entury"/>
              <a:buChar char="●"/>
            </a:pPr>
            <a:r>
              <a:rPr lang="sk-SK" sz="1900">
                <a:latin typeface="Century"/>
                <a:ea typeface="Century"/>
                <a:cs typeface="Century"/>
                <a:sym typeface="Century"/>
              </a:rPr>
              <a:t>Chýbajúce témy</a:t>
            </a:r>
            <a:endParaRPr sz="1900" i="0" u="none" strike="noStrike" cap="none">
              <a:solidFill>
                <a:srgbClr val="000000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entury"/>
              <a:ea typeface="Century"/>
              <a:cs typeface="Century"/>
              <a:sym typeface="Century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3950687d906_1_1478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sk-SK"/>
              <a:t>Otázky poroty</a:t>
            </a:r>
            <a:endParaRPr/>
          </a:p>
        </p:txBody>
      </p:sp>
      <p:sp>
        <p:nvSpPr>
          <p:cNvPr id="919" name="Google Shape;919;g3950687d906_1_1478"/>
          <p:cNvSpPr txBox="1">
            <a:spLocks noGrp="1"/>
          </p:cNvSpPr>
          <p:nvPr>
            <p:ph type="body" idx="1"/>
          </p:nvPr>
        </p:nvSpPr>
        <p:spPr>
          <a:xfrm>
            <a:off x="554400" y="1269200"/>
            <a:ext cx="4465800" cy="420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Prezentujúci, Oponent, Recenzent</a:t>
            </a:r>
            <a:endParaRPr/>
          </a:p>
        </p:txBody>
      </p:sp>
      <p:pic>
        <p:nvPicPr>
          <p:cNvPr id="920" name="Google Shape;920;g3950687d906_1_14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125" y="2093200"/>
            <a:ext cx="3794850" cy="39452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21" name="Google Shape;921;g3950687d906_1_1478"/>
          <p:cNvSpPr txBox="1"/>
          <p:nvPr/>
        </p:nvSpPr>
        <p:spPr>
          <a:xfrm>
            <a:off x="4446925" y="2897225"/>
            <a:ext cx="4314900" cy="16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entury"/>
              <a:buChar char="●"/>
            </a:pPr>
            <a:r>
              <a:rPr lang="sk-SK" sz="2100">
                <a:latin typeface="Century"/>
                <a:ea typeface="Century"/>
                <a:cs typeface="Century"/>
                <a:sym typeface="Century"/>
              </a:rPr>
              <a:t>Body viete len stratiť</a:t>
            </a:r>
            <a:endParaRPr sz="2100">
              <a:latin typeface="Century"/>
              <a:ea typeface="Century"/>
              <a:cs typeface="Century"/>
              <a:sym typeface="Century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Century"/>
              <a:buChar char="●"/>
            </a:pPr>
            <a:r>
              <a:rPr lang="sk-SK" sz="2100">
                <a:latin typeface="Century"/>
                <a:ea typeface="Century"/>
                <a:cs typeface="Century"/>
                <a:sym typeface="Century"/>
              </a:rPr>
              <a:t>Krátke ozrejmujúce odpovede</a:t>
            </a:r>
            <a:endParaRPr sz="2100">
              <a:latin typeface="Century"/>
              <a:ea typeface="Century"/>
              <a:cs typeface="Century"/>
              <a:sym typeface="Century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Century"/>
              <a:buChar char="●"/>
            </a:pPr>
            <a:r>
              <a:rPr lang="sk-SK" sz="2100">
                <a:latin typeface="Century"/>
                <a:ea typeface="Century"/>
                <a:cs typeface="Century"/>
                <a:sym typeface="Century"/>
              </a:rPr>
              <a:t>Môžu za vás odpovedať aj ľudia z tímu</a:t>
            </a:r>
            <a:endParaRPr sz="2100">
              <a:latin typeface="Century"/>
              <a:ea typeface="Century"/>
              <a:cs typeface="Century"/>
              <a:sym typeface="Century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394f729cb5f_0_1136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sk-SK"/>
              <a:t>Na čo treba pamätať</a:t>
            </a:r>
            <a:endParaRPr/>
          </a:p>
        </p:txBody>
      </p:sp>
      <p:sp>
        <p:nvSpPr>
          <p:cNvPr id="927" name="Google Shape;927;g394f729cb5f_0_1136"/>
          <p:cNvSpPr txBox="1">
            <a:spLocks noGrp="1"/>
          </p:cNvSpPr>
          <p:nvPr>
            <p:ph type="body" idx="1"/>
          </p:nvPr>
        </p:nvSpPr>
        <p:spPr>
          <a:xfrm>
            <a:off x="554400" y="1341100"/>
            <a:ext cx="3359400" cy="420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Pri oponentúre aj recenzii</a:t>
            </a:r>
            <a:endParaRPr/>
          </a:p>
        </p:txBody>
      </p:sp>
      <p:sp>
        <p:nvSpPr>
          <p:cNvPr id="928" name="Google Shape;928;g394f729cb5f_0_1136"/>
          <p:cNvSpPr txBox="1"/>
          <p:nvPr/>
        </p:nvSpPr>
        <p:spPr>
          <a:xfrm>
            <a:off x="554400" y="2024100"/>
            <a:ext cx="7414200" cy="46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39750" marR="0" lvl="0" indent="-539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100"/>
              <a:buFont typeface="Arial"/>
              <a:buChar char="•"/>
            </a:pPr>
            <a:r>
              <a:rPr lang="sk-SK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Vlastné názory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marR="0" lvl="0" indent="-539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100"/>
              <a:buFont typeface="Arial"/>
              <a:buChar char="•"/>
            </a:pPr>
            <a:r>
              <a:rPr lang="sk-SK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Prioritizácia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marR="0" lvl="0" indent="-539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100"/>
              <a:buFont typeface="Arial"/>
              <a:buChar char="•"/>
            </a:pPr>
            <a:r>
              <a:rPr lang="sk-SK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Rozloženie času</a:t>
            </a:r>
            <a:endParaRPr/>
          </a:p>
          <a:p>
            <a:pPr marL="539750" marR="0" lvl="0" indent="-539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100"/>
              <a:buFont typeface="Arial"/>
              <a:buChar char="•"/>
            </a:pPr>
            <a:r>
              <a:rPr lang="sk-SK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Krátke otázky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marR="0" lvl="0" indent="-539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100"/>
              <a:buFont typeface="Arial"/>
              <a:buChar char="•"/>
            </a:pPr>
            <a:r>
              <a:rPr lang="sk-SK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Spolupráca v tíme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41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Tímová práca</a:t>
            </a:r>
            <a:endParaRPr/>
          </a:p>
        </p:txBody>
      </p:sp>
      <p:sp>
        <p:nvSpPr>
          <p:cNvPr id="934" name="Google Shape;934;p41"/>
          <p:cNvSpPr txBox="1">
            <a:spLocks noGrp="1"/>
          </p:cNvSpPr>
          <p:nvPr>
            <p:ph type="body" idx="1"/>
          </p:nvPr>
        </p:nvSpPr>
        <p:spPr>
          <a:xfrm>
            <a:off x="554400" y="1269211"/>
            <a:ext cx="3865200" cy="4199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Ako efektívne spolupracovať?</a:t>
            </a:r>
            <a:endParaRPr/>
          </a:p>
        </p:txBody>
      </p:sp>
      <p:sp>
        <p:nvSpPr>
          <p:cNvPr id="935" name="Google Shape;935;p41"/>
          <p:cNvSpPr txBox="1">
            <a:spLocks noGrp="1"/>
          </p:cNvSpPr>
          <p:nvPr>
            <p:ph type="body" idx="1"/>
          </p:nvPr>
        </p:nvSpPr>
        <p:spPr>
          <a:xfrm>
            <a:off x="455200" y="2374100"/>
            <a:ext cx="2959500" cy="572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 sz="2700"/>
              <a:t>Počas príprav</a:t>
            </a:r>
            <a:endParaRPr sz="2700"/>
          </a:p>
        </p:txBody>
      </p:sp>
      <p:sp>
        <p:nvSpPr>
          <p:cNvPr id="936" name="Google Shape;936;p41"/>
          <p:cNvSpPr txBox="1">
            <a:spLocks noGrp="1"/>
          </p:cNvSpPr>
          <p:nvPr>
            <p:ph type="body" idx="1"/>
          </p:nvPr>
        </p:nvSpPr>
        <p:spPr>
          <a:xfrm>
            <a:off x="5954550" y="2374100"/>
            <a:ext cx="2034300" cy="572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 sz="2700"/>
              <a:t>Na súťaži</a:t>
            </a:r>
            <a:endParaRPr sz="2700"/>
          </a:p>
        </p:txBody>
      </p:sp>
      <p:sp>
        <p:nvSpPr>
          <p:cNvPr id="937" name="Google Shape;937;p41"/>
          <p:cNvSpPr txBox="1"/>
          <p:nvPr/>
        </p:nvSpPr>
        <p:spPr>
          <a:xfrm>
            <a:off x="455200" y="3341150"/>
            <a:ext cx="41169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"/>
              <a:buChar char="●"/>
            </a:pPr>
            <a:r>
              <a:rPr lang="sk-SK" sz="2400">
                <a:latin typeface="Century"/>
                <a:ea typeface="Century"/>
                <a:cs typeface="Century"/>
                <a:sym typeface="Century"/>
              </a:rPr>
              <a:t>Skúšobne fyzboje</a:t>
            </a:r>
            <a:endParaRPr sz="2400">
              <a:latin typeface="Century"/>
              <a:ea typeface="Century"/>
              <a:cs typeface="Century"/>
              <a:sym typeface="Century"/>
            </a:endParaRPr>
          </a:p>
          <a:p>
            <a:pPr marL="457200" marR="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entury"/>
              <a:buChar char="●"/>
            </a:pPr>
            <a:r>
              <a:rPr lang="sk-SK" sz="2400">
                <a:latin typeface="Century"/>
                <a:ea typeface="Century"/>
                <a:cs typeface="Century"/>
                <a:sym typeface="Century"/>
              </a:rPr>
              <a:t>Vzájomná spätná väzba</a:t>
            </a:r>
            <a:endParaRPr sz="2400">
              <a:latin typeface="Century"/>
              <a:ea typeface="Century"/>
              <a:cs typeface="Century"/>
              <a:sym typeface="Century"/>
            </a:endParaRPr>
          </a:p>
          <a:p>
            <a:pPr marL="457200" marR="0" lvl="0" indent="-3810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entury"/>
              <a:buChar char="●"/>
            </a:pPr>
            <a:r>
              <a:rPr lang="sk-SK" sz="2400">
                <a:latin typeface="Century"/>
                <a:ea typeface="Century"/>
                <a:cs typeface="Century"/>
                <a:sym typeface="Century"/>
              </a:rPr>
              <a:t>Pomoc s experimentami</a:t>
            </a:r>
            <a:endParaRPr sz="2400"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938" name="Google Shape;938;p41"/>
          <p:cNvSpPr txBox="1"/>
          <p:nvPr/>
        </p:nvSpPr>
        <p:spPr>
          <a:xfrm>
            <a:off x="4984500" y="2971050"/>
            <a:ext cx="39744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900" b="1">
                <a:solidFill>
                  <a:srgbClr val="0070C0"/>
                </a:solidFill>
              </a:rPr>
              <a:t>Povolené len krátke výstupy</a:t>
            </a:r>
            <a:endParaRPr sz="19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41"/>
          <p:cNvSpPr txBox="1"/>
          <p:nvPr/>
        </p:nvSpPr>
        <p:spPr>
          <a:xfrm>
            <a:off x="4984500" y="3511525"/>
            <a:ext cx="41169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"/>
              <a:buChar char="●"/>
            </a:pPr>
            <a:r>
              <a:rPr lang="sk-SK" sz="2400">
                <a:latin typeface="Century"/>
                <a:ea typeface="Century"/>
                <a:cs typeface="Century"/>
                <a:sym typeface="Century"/>
              </a:rPr>
              <a:t>Spoločná príprava výstupov</a:t>
            </a:r>
            <a:endParaRPr sz="2400">
              <a:latin typeface="Century"/>
              <a:ea typeface="Century"/>
              <a:cs typeface="Century"/>
              <a:sym typeface="Centur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entury"/>
              <a:ea typeface="Century"/>
              <a:cs typeface="Century"/>
              <a:sym typeface="Century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"/>
              <a:buChar char="●"/>
            </a:pPr>
            <a:r>
              <a:rPr lang="sk-SK" sz="2400">
                <a:latin typeface="Century"/>
                <a:ea typeface="Century"/>
                <a:cs typeface="Century"/>
                <a:sym typeface="Century"/>
              </a:rPr>
              <a:t>Papierik s dodatočnými témami do diskusie</a:t>
            </a:r>
            <a:endParaRPr sz="2400">
              <a:latin typeface="Century"/>
              <a:ea typeface="Century"/>
              <a:cs typeface="Century"/>
              <a:sym typeface="Centur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entury"/>
              <a:ea typeface="Century"/>
              <a:cs typeface="Century"/>
              <a:sym typeface="Century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entury"/>
              <a:buChar char="●"/>
            </a:pPr>
            <a:r>
              <a:rPr lang="sk-SK" sz="2400">
                <a:latin typeface="Century"/>
                <a:ea typeface="Century"/>
                <a:cs typeface="Century"/>
                <a:sym typeface="Century"/>
              </a:rPr>
              <a:t>Technická podpora</a:t>
            </a:r>
            <a:endParaRPr sz="2400">
              <a:latin typeface="Century"/>
              <a:ea typeface="Century"/>
              <a:cs typeface="Century"/>
              <a:sym typeface="Century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entury"/>
              <a:ea typeface="Century"/>
              <a:cs typeface="Century"/>
              <a:sym typeface="Century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74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Potrebujem pomoc</a:t>
            </a:r>
            <a:endParaRPr/>
          </a:p>
        </p:txBody>
      </p:sp>
      <p:sp>
        <p:nvSpPr>
          <p:cNvPr id="945" name="Google Shape;945;p74"/>
          <p:cNvSpPr txBox="1">
            <a:spLocks noGrp="1"/>
          </p:cNvSpPr>
          <p:nvPr>
            <p:ph type="body" idx="1"/>
          </p:nvPr>
        </p:nvSpPr>
        <p:spPr>
          <a:xfrm>
            <a:off x="554400" y="1269200"/>
            <a:ext cx="4297800" cy="420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Koho môžem poprosiť o pomoc</a:t>
            </a:r>
            <a:endParaRPr/>
          </a:p>
        </p:txBody>
      </p:sp>
      <p:sp>
        <p:nvSpPr>
          <p:cNvPr id="946" name="Google Shape;946;p74"/>
          <p:cNvSpPr txBox="1"/>
          <p:nvPr/>
        </p:nvSpPr>
        <p:spPr>
          <a:xfrm>
            <a:off x="554400" y="2024100"/>
            <a:ext cx="7414200" cy="45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39750" marR="0" lvl="0" indent="-539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100"/>
              <a:buFont typeface="Arial"/>
              <a:buChar char="•"/>
            </a:pPr>
            <a:r>
              <a:rPr lang="sk-SK" sz="3200" b="1">
                <a:solidFill>
                  <a:srgbClr val="0070C0"/>
                </a:solidFill>
              </a:rPr>
              <a:t>Nebáť sa poprosiť o pomoc</a:t>
            </a:r>
            <a:endParaRPr sz="3200" b="1">
              <a:solidFill>
                <a:srgbClr val="0070C0"/>
              </a:solidFill>
            </a:endParaRPr>
          </a:p>
          <a:p>
            <a:pPr marL="914400" marR="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Char char="○"/>
            </a:pPr>
            <a:r>
              <a:rPr lang="sk-SK" sz="3200" b="1">
                <a:solidFill>
                  <a:srgbClr val="0070C0"/>
                </a:solidFill>
              </a:rPr>
              <a:t>Kamarát</a:t>
            </a:r>
            <a:endParaRPr sz="3200" b="1">
              <a:solidFill>
                <a:srgbClr val="0070C0"/>
              </a:solidFill>
            </a:endParaRPr>
          </a:p>
          <a:p>
            <a:pPr marL="914400" marR="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Char char="○"/>
            </a:pPr>
            <a:r>
              <a:rPr lang="sk-SK" sz="3200" b="1">
                <a:solidFill>
                  <a:srgbClr val="0070C0"/>
                </a:solidFill>
              </a:rPr>
              <a:t>Učiteľ</a:t>
            </a:r>
            <a:endParaRPr sz="3200" b="1">
              <a:solidFill>
                <a:srgbClr val="0070C0"/>
              </a:solidFill>
            </a:endParaRPr>
          </a:p>
          <a:p>
            <a:pPr marL="914400" marR="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Char char="○"/>
            </a:pPr>
            <a:r>
              <a:rPr lang="sk-SK" sz="3200" b="1">
                <a:solidFill>
                  <a:srgbClr val="0070C0"/>
                </a:solidFill>
              </a:rPr>
              <a:t>Univerzitný profesor</a:t>
            </a:r>
            <a:endParaRPr sz="3200" b="1">
              <a:solidFill>
                <a:srgbClr val="0070C0"/>
              </a:solidFill>
            </a:endParaRPr>
          </a:p>
          <a:p>
            <a:pPr marL="914400" marR="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Char char="○"/>
            </a:pPr>
            <a:r>
              <a:rPr lang="sk-SK" sz="3200" b="1">
                <a:solidFill>
                  <a:srgbClr val="0070C0"/>
                </a:solidFill>
              </a:rPr>
              <a:t>Vedec</a:t>
            </a:r>
            <a:endParaRPr sz="3200" b="1">
              <a:solidFill>
                <a:srgbClr val="0070C0"/>
              </a:solidFill>
            </a:endParaRPr>
          </a:p>
          <a:p>
            <a:pPr marL="914400" marR="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Char char="○"/>
            </a:pPr>
            <a:r>
              <a:rPr lang="sk-SK" sz="3200" b="1">
                <a:solidFill>
                  <a:srgbClr val="0070C0"/>
                </a:solidFill>
              </a:rPr>
              <a:t>Firmy</a:t>
            </a:r>
            <a:endParaRPr sz="3200"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94f729cb5f_0_0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entury Gothic"/>
              <a:buNone/>
            </a:pPr>
            <a:r>
              <a:rPr lang="sk-SK" sz="9600"/>
              <a:t>Čo mi to prinieslo?</a:t>
            </a:r>
            <a:endParaRPr sz="96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394f729cb5f_0_36"/>
          <p:cNvSpPr txBox="1">
            <a:spLocks noGrp="1"/>
          </p:cNvSpPr>
          <p:nvPr>
            <p:ph type="title"/>
          </p:nvPr>
        </p:nvSpPr>
        <p:spPr>
          <a:xfrm>
            <a:off x="628650" y="37184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sk-SK"/>
              <a:t>Práca na projekte</a:t>
            </a:r>
            <a:endParaRPr/>
          </a:p>
        </p:txBody>
      </p:sp>
      <p:pic>
        <p:nvPicPr>
          <p:cNvPr id="957" name="Google Shape;957;g394f729cb5f_0_36"/>
          <p:cNvPicPr preferRelativeResize="0"/>
          <p:nvPr/>
        </p:nvPicPr>
        <p:blipFill rotWithShape="1">
          <a:blip r:embed="rId3">
            <a:alphaModFix/>
          </a:blip>
          <a:srcRect t="2794" b="2784"/>
          <a:stretch/>
        </p:blipFill>
        <p:spPr>
          <a:xfrm>
            <a:off x="287255" y="962388"/>
            <a:ext cx="3702241" cy="3302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g394f729cb5f_0_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975" y="4264675"/>
            <a:ext cx="4183026" cy="27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g394f729cb5f_0_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1" y="962400"/>
            <a:ext cx="4183025" cy="314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g394f729cb5f_0_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60975" y="4112200"/>
            <a:ext cx="3702250" cy="2806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394f729cb5f_0_44"/>
          <p:cNvSpPr txBox="1">
            <a:spLocks noGrp="1"/>
          </p:cNvSpPr>
          <p:nvPr>
            <p:ph type="title"/>
          </p:nvPr>
        </p:nvSpPr>
        <p:spPr>
          <a:xfrm>
            <a:off x="586675" y="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sk-SK"/>
              <a:t>Zlepšenie vo fyzike</a:t>
            </a:r>
            <a:endParaRPr/>
          </a:p>
        </p:txBody>
      </p:sp>
      <p:pic>
        <p:nvPicPr>
          <p:cNvPr id="966" name="Google Shape;966;g394f729cb5f_0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25200"/>
            <a:ext cx="4530025" cy="27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g394f729cb5f_0_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0025" y="925200"/>
            <a:ext cx="4485651" cy="29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g394f729cb5f_0_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00" y="4003575"/>
            <a:ext cx="4679925" cy="26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g394f729cb5f_0_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48825" y="4075375"/>
            <a:ext cx="4042777" cy="260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394f729cb5f_0_28"/>
          <p:cNvSpPr txBox="1">
            <a:spLocks noGrp="1"/>
          </p:cNvSpPr>
          <p:nvPr>
            <p:ph type="title"/>
          </p:nvPr>
        </p:nvSpPr>
        <p:spPr>
          <a:xfrm>
            <a:off x="628650" y="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sk-SK"/>
              <a:t>Osobný rozvoj</a:t>
            </a:r>
            <a:endParaRPr/>
          </a:p>
        </p:txBody>
      </p:sp>
      <p:pic>
        <p:nvPicPr>
          <p:cNvPr id="975" name="Google Shape;975;g394f729cb5f_0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37100"/>
            <a:ext cx="3951480" cy="312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g394f729cb5f_0_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6950" y="881900"/>
            <a:ext cx="5337052" cy="4002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g394f729cb5f_0_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881900"/>
            <a:ext cx="3806950" cy="2855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g394f729cb5f_0_28" descr="Obrázok, na ktorom je vnútri, nábytok, ošatenie, text&#10;&#10;Obsah vygenerovaný pomocou AI môže byť nesprávny."/>
          <p:cNvPicPr preferRelativeResize="0"/>
          <p:nvPr/>
        </p:nvPicPr>
        <p:blipFill rotWithShape="1">
          <a:blip r:embed="rId6">
            <a:alphaModFix/>
          </a:blip>
          <a:srcRect t="29300" r="22306" b="16696"/>
          <a:stretch/>
        </p:blipFill>
        <p:spPr>
          <a:xfrm>
            <a:off x="3951480" y="4151075"/>
            <a:ext cx="5192520" cy="270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0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Vedecká metóda</a:t>
            </a:r>
            <a:endParaRPr/>
          </a:p>
        </p:txBody>
      </p:sp>
      <p:grpSp>
        <p:nvGrpSpPr>
          <p:cNvPr id="395" name="Google Shape;395;p40"/>
          <p:cNvGrpSpPr/>
          <p:nvPr/>
        </p:nvGrpSpPr>
        <p:grpSpPr>
          <a:xfrm>
            <a:off x="1527067" y="1390273"/>
            <a:ext cx="6033886" cy="5007148"/>
            <a:chOff x="793053" y="-28499"/>
            <a:chExt cx="6033886" cy="5007148"/>
          </a:xfrm>
        </p:grpSpPr>
        <p:sp>
          <p:nvSpPr>
            <p:cNvPr id="396" name="Google Shape;396;p40"/>
            <p:cNvSpPr/>
            <p:nvPr/>
          </p:nvSpPr>
          <p:spPr>
            <a:xfrm>
              <a:off x="1413487" y="-28499"/>
              <a:ext cx="4971318" cy="497131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945" y="5701"/>
                  </a:moveTo>
                  <a:lnTo>
                    <a:pt x="75945" y="5701"/>
                  </a:lnTo>
                  <a:cubicBezTo>
                    <a:pt x="101361" y="13164"/>
                    <a:pt x="118200" y="37260"/>
                    <a:pt x="116471" y="63693"/>
                  </a:cubicBezTo>
                  <a:cubicBezTo>
                    <a:pt x="114743" y="90126"/>
                    <a:pt x="94910" y="111823"/>
                    <a:pt x="68738" y="115913"/>
                  </a:cubicBezTo>
                  <a:cubicBezTo>
                    <a:pt x="42566" y="120003"/>
                    <a:pt x="17059" y="105392"/>
                    <a:pt x="7348" y="80746"/>
                  </a:cubicBezTo>
                  <a:cubicBezTo>
                    <a:pt x="-2363" y="56101"/>
                    <a:pt x="6321" y="28017"/>
                    <a:pt x="28249" y="13154"/>
                  </a:cubicBezTo>
                  <a:lnTo>
                    <a:pt x="26592" y="10191"/>
                  </a:lnTo>
                  <a:lnTo>
                    <a:pt x="33926" y="13367"/>
                  </a:lnTo>
                  <a:lnTo>
                    <a:pt x="33006" y="21664"/>
                  </a:lnTo>
                  <a:lnTo>
                    <a:pt x="31350" y="18701"/>
                  </a:lnTo>
                  <a:lnTo>
                    <a:pt x="31350" y="18701"/>
                  </a:lnTo>
                  <a:cubicBezTo>
                    <a:pt x="12061" y="32083"/>
                    <a:pt x="4604" y="57034"/>
                    <a:pt x="13387" y="78806"/>
                  </a:cubicBezTo>
                  <a:cubicBezTo>
                    <a:pt x="22171" y="100577"/>
                    <a:pt x="44855" y="113368"/>
                    <a:pt x="68030" y="109618"/>
                  </a:cubicBezTo>
                  <a:cubicBezTo>
                    <a:pt x="91205" y="105867"/>
                    <a:pt x="108696" y="86574"/>
                    <a:pt x="110165" y="63144"/>
                  </a:cubicBezTo>
                  <a:cubicBezTo>
                    <a:pt x="111633" y="39714"/>
                    <a:pt x="96687" y="18388"/>
                    <a:pt x="74162" y="11773"/>
                  </a:cubicBezTo>
                  <a:close/>
                </a:path>
              </a:pathLst>
            </a:cu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2904388" y="3378"/>
              <a:ext cx="1989516" cy="94174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0"/>
            <p:cNvSpPr txBox="1"/>
            <p:nvPr/>
          </p:nvSpPr>
          <p:spPr>
            <a:xfrm>
              <a:off x="2950360" y="49350"/>
              <a:ext cx="1897572" cy="849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sk-SK" sz="22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Otázka/</a:t>
              </a:r>
              <a:br>
                <a:rPr lang="sk-SK" sz="22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sk-SK" sz="22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Pozorovanie</a:t>
              </a:r>
              <a:endPara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4943445" y="1207701"/>
              <a:ext cx="1883494" cy="94174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0"/>
            <p:cNvSpPr txBox="1"/>
            <p:nvPr/>
          </p:nvSpPr>
          <p:spPr>
            <a:xfrm>
              <a:off x="4989417" y="1253673"/>
              <a:ext cx="1791550" cy="849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sk-SK" sz="22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Prehľad v oblasti</a:t>
              </a:r>
              <a:endPara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4845490" y="2832572"/>
              <a:ext cx="1883494" cy="94174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40"/>
            <p:cNvSpPr txBox="1"/>
            <p:nvPr/>
          </p:nvSpPr>
          <p:spPr>
            <a:xfrm>
              <a:off x="4891462" y="2878544"/>
              <a:ext cx="1791550" cy="849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sk-SK" sz="22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Teoretické hypotéza</a:t>
              </a:r>
              <a:endPara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2839078" y="4036902"/>
              <a:ext cx="2120136" cy="94174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40"/>
            <p:cNvSpPr txBox="1"/>
            <p:nvPr/>
          </p:nvSpPr>
          <p:spPr>
            <a:xfrm>
              <a:off x="2885050" y="4082874"/>
              <a:ext cx="2028192" cy="849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sk-SK" sz="22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Experimenty</a:t>
              </a:r>
              <a:endPara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793053" y="2832577"/>
              <a:ext cx="2065910" cy="94174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40"/>
            <p:cNvSpPr txBox="1"/>
            <p:nvPr/>
          </p:nvSpPr>
          <p:spPr>
            <a:xfrm>
              <a:off x="839025" y="2878549"/>
              <a:ext cx="1973966" cy="849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sk-SK" sz="22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Analýza dát</a:t>
              </a:r>
              <a:endPara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916915" y="1207710"/>
              <a:ext cx="1883494" cy="941747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40"/>
            <p:cNvSpPr txBox="1"/>
            <p:nvPr/>
          </p:nvSpPr>
          <p:spPr>
            <a:xfrm>
              <a:off x="962887" y="1253682"/>
              <a:ext cx="1791550" cy="849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sk-SK" sz="22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Závery</a:t>
              </a:r>
              <a:endPara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394f729cb5f_0_20"/>
          <p:cNvSpPr txBox="1">
            <a:spLocks noGrp="1"/>
          </p:cNvSpPr>
          <p:nvPr>
            <p:ph type="title"/>
          </p:nvPr>
        </p:nvSpPr>
        <p:spPr>
          <a:xfrm>
            <a:off x="0" y="143625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sk-SK"/>
              <a:t>Komunita</a:t>
            </a:r>
            <a:endParaRPr/>
          </a:p>
        </p:txBody>
      </p:sp>
      <p:pic>
        <p:nvPicPr>
          <p:cNvPr id="984" name="Google Shape;984;g394f729cb5f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0999" y="-15521"/>
            <a:ext cx="6013000" cy="4007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g394f729cb5f_0_20"/>
          <p:cNvPicPr preferRelativeResize="0"/>
          <p:nvPr/>
        </p:nvPicPr>
        <p:blipFill rotWithShape="1">
          <a:blip r:embed="rId4">
            <a:alphaModFix/>
          </a:blip>
          <a:srcRect r="24675"/>
          <a:stretch/>
        </p:blipFill>
        <p:spPr>
          <a:xfrm>
            <a:off x="5197825" y="3992175"/>
            <a:ext cx="3946176" cy="28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g394f729cb5f_0_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222427"/>
            <a:ext cx="3130998" cy="234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g394f729cb5f_0_20"/>
          <p:cNvPicPr preferRelativeResize="0"/>
          <p:nvPr/>
        </p:nvPicPr>
        <p:blipFill rotWithShape="1">
          <a:blip r:embed="rId6">
            <a:alphaModFix/>
          </a:blip>
          <a:srcRect l="11055"/>
          <a:stretch/>
        </p:blipFill>
        <p:spPr>
          <a:xfrm>
            <a:off x="1" y="3570675"/>
            <a:ext cx="5197824" cy="328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394f729cb5f_0_4"/>
          <p:cNvSpPr txBox="1">
            <a:spLocks noGrp="1"/>
          </p:cNvSpPr>
          <p:nvPr>
            <p:ph type="title"/>
          </p:nvPr>
        </p:nvSpPr>
        <p:spPr>
          <a:xfrm>
            <a:off x="628650" y="4854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sk-SK"/>
              <a:t>Medzinárodné kolo</a:t>
            </a:r>
            <a:endParaRPr/>
          </a:p>
        </p:txBody>
      </p:sp>
      <p:pic>
        <p:nvPicPr>
          <p:cNvPr id="993" name="Google Shape;993;g394f729cb5f_0_4"/>
          <p:cNvPicPr preferRelativeResize="0"/>
          <p:nvPr/>
        </p:nvPicPr>
        <p:blipFill rotWithShape="1">
          <a:blip r:embed="rId3">
            <a:alphaModFix/>
          </a:blip>
          <a:srcRect t="9542"/>
          <a:stretch/>
        </p:blipFill>
        <p:spPr>
          <a:xfrm>
            <a:off x="5626575" y="930050"/>
            <a:ext cx="3517424" cy="366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g394f729cb5f_0_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30058"/>
            <a:ext cx="5626573" cy="375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g394f729cb5f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588075"/>
            <a:ext cx="4035425" cy="226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g394f729cb5f_0_4"/>
          <p:cNvPicPr preferRelativeResize="0"/>
          <p:nvPr/>
        </p:nvPicPr>
        <p:blipFill rotWithShape="1">
          <a:blip r:embed="rId6">
            <a:alphaModFix/>
          </a:blip>
          <a:srcRect t="22186" b="8435"/>
          <a:stretch/>
        </p:blipFill>
        <p:spPr>
          <a:xfrm>
            <a:off x="3327225" y="4588075"/>
            <a:ext cx="5816776" cy="226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Google Shape;1001;g394f729cb5f_0_12"/>
          <p:cNvPicPr preferRelativeResize="0"/>
          <p:nvPr/>
        </p:nvPicPr>
        <p:blipFill rotWithShape="1">
          <a:blip r:embed="rId3">
            <a:alphaModFix/>
          </a:blip>
          <a:srcRect t="6116" b="8316"/>
          <a:stretch/>
        </p:blipFill>
        <p:spPr>
          <a:xfrm>
            <a:off x="-27975" y="0"/>
            <a:ext cx="5269299" cy="3381519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g394f729cb5f_0_12"/>
          <p:cNvSpPr txBox="1">
            <a:spLocks noGrp="1"/>
          </p:cNvSpPr>
          <p:nvPr>
            <p:ph type="title"/>
          </p:nvPr>
        </p:nvSpPr>
        <p:spPr>
          <a:xfrm>
            <a:off x="-27975" y="0"/>
            <a:ext cx="5385000" cy="79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sk-SK"/>
              <a:t>Ocenenia</a:t>
            </a:r>
            <a:endParaRPr/>
          </a:p>
        </p:txBody>
      </p:sp>
      <p:pic>
        <p:nvPicPr>
          <p:cNvPr id="1003" name="Google Shape;1003;g394f729cb5f_0_12"/>
          <p:cNvPicPr preferRelativeResize="0"/>
          <p:nvPr/>
        </p:nvPicPr>
        <p:blipFill rotWithShape="1">
          <a:blip r:embed="rId4">
            <a:alphaModFix/>
          </a:blip>
          <a:srcRect b="12218"/>
          <a:stretch/>
        </p:blipFill>
        <p:spPr>
          <a:xfrm>
            <a:off x="5241325" y="2308545"/>
            <a:ext cx="3902674" cy="454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g394f729cb5f_0_12"/>
          <p:cNvPicPr preferRelativeResize="0"/>
          <p:nvPr/>
        </p:nvPicPr>
        <p:blipFill rotWithShape="1">
          <a:blip r:embed="rId5">
            <a:alphaModFix/>
          </a:blip>
          <a:srcRect b="7492"/>
          <a:stretch/>
        </p:blipFill>
        <p:spPr>
          <a:xfrm>
            <a:off x="-27975" y="3381525"/>
            <a:ext cx="5269299" cy="357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g394f729cb5f_0_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41321" y="0"/>
            <a:ext cx="3902680" cy="260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94f729cb5f_0_403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sk-SK"/>
              <a:t>17 otvorených problémov</a:t>
            </a:r>
            <a:endParaRPr/>
          </a:p>
        </p:txBody>
      </p:sp>
      <p:sp>
        <p:nvSpPr>
          <p:cNvPr id="414" name="Google Shape;414;g394f729cb5f_0_403"/>
          <p:cNvSpPr txBox="1">
            <a:spLocks noGrp="1"/>
          </p:cNvSpPr>
          <p:nvPr>
            <p:ph type="body" idx="1"/>
          </p:nvPr>
        </p:nvSpPr>
        <p:spPr>
          <a:xfrm>
            <a:off x="714708" y="1186799"/>
            <a:ext cx="1902300" cy="420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sk-SK"/>
              <a:t>www.tmfsr.sk</a:t>
            </a:r>
            <a:endParaRPr/>
          </a:p>
        </p:txBody>
      </p:sp>
      <p:pic>
        <p:nvPicPr>
          <p:cNvPr id="415" name="Google Shape;415;g394f729cb5f_0_4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64937"/>
            <a:ext cx="1675775" cy="29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394f729cb5f_0_4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5475" y="1269200"/>
            <a:ext cx="1996050" cy="286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g394f729cb5f_0_403"/>
          <p:cNvPicPr preferRelativeResize="0"/>
          <p:nvPr/>
        </p:nvPicPr>
        <p:blipFill rotWithShape="1">
          <a:blip r:embed="rId5">
            <a:alphaModFix/>
          </a:blip>
          <a:srcRect l="19566" t="16406" r="17959" b="13085"/>
          <a:stretch/>
        </p:blipFill>
        <p:spPr>
          <a:xfrm>
            <a:off x="2062087" y="2226075"/>
            <a:ext cx="1757086" cy="198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g394f729cb5f_0_40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746125"/>
            <a:ext cx="4205486" cy="21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394f729cb5f_0_40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05476" y="4138775"/>
            <a:ext cx="2969988" cy="27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394f729cb5f_0_40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89200" y="1734136"/>
            <a:ext cx="2635575" cy="193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394f729cb5f_0_403"/>
          <p:cNvPicPr preferRelativeResize="0"/>
          <p:nvPr/>
        </p:nvPicPr>
        <p:blipFill rotWithShape="1">
          <a:blip r:embed="rId9">
            <a:alphaModFix/>
          </a:blip>
          <a:srcRect b="13502"/>
          <a:stretch/>
        </p:blipFill>
        <p:spPr>
          <a:xfrm>
            <a:off x="7175475" y="4138775"/>
            <a:ext cx="1996049" cy="271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950687d906_1_365"/>
          <p:cNvSpPr txBox="1">
            <a:spLocks noGrp="1"/>
          </p:cNvSpPr>
          <p:nvPr>
            <p:ph type="title"/>
          </p:nvPr>
        </p:nvSpPr>
        <p:spPr>
          <a:xfrm>
            <a:off x="249200" y="109050"/>
            <a:ext cx="84222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sk-SK"/>
              <a:t>Pochopte o čo v úlohe ide</a:t>
            </a:r>
            <a:endParaRPr/>
          </a:p>
        </p:txBody>
      </p:sp>
      <p:pic>
        <p:nvPicPr>
          <p:cNvPr id="427" name="Google Shape;427;g3950687d906_1_3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25275" y="1438818"/>
            <a:ext cx="1118718" cy="199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3950687d906_1_3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3049" y="4706400"/>
            <a:ext cx="1512627" cy="217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3950687d906_1_365"/>
          <p:cNvPicPr preferRelativeResize="0"/>
          <p:nvPr/>
        </p:nvPicPr>
        <p:blipFill rotWithShape="1">
          <a:blip r:embed="rId5">
            <a:alphaModFix/>
          </a:blip>
          <a:srcRect l="19566" t="16406" r="17960" b="13086"/>
          <a:stretch/>
        </p:blipFill>
        <p:spPr>
          <a:xfrm>
            <a:off x="5609508" y="3628362"/>
            <a:ext cx="819728" cy="9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3950687d906_1_3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75682" y="4706403"/>
            <a:ext cx="2373418" cy="217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3950687d906_1_3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89312" y="2057562"/>
            <a:ext cx="1759464" cy="129357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3950687d906_1_365"/>
          <p:cNvSpPr txBox="1"/>
          <p:nvPr/>
        </p:nvSpPr>
        <p:spPr>
          <a:xfrm>
            <a:off x="485550" y="1655725"/>
            <a:ext cx="47775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sk-SK" sz="3400" b="1" i="0" u="none" strike="noStrike" cap="none" dirty="0">
                <a:solidFill>
                  <a:srgbClr val="2D75B6"/>
                </a:solidFill>
                <a:latin typeface="Arial"/>
                <a:ea typeface="Arial"/>
                <a:cs typeface="Arial"/>
                <a:sym typeface="Arial"/>
              </a:rPr>
              <a:t>Ako to vyzerá?</a:t>
            </a:r>
            <a:endParaRPr sz="3400" b="1" i="0" u="none" strike="noStrike" cap="none" dirty="0">
              <a:solidFill>
                <a:srgbClr val="2D75B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1" i="0" u="none" strike="noStrike" cap="none" dirty="0">
              <a:solidFill>
                <a:srgbClr val="2D75B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sk-SK" sz="3400" b="1" i="0" u="none" strike="noStrike" cap="none" dirty="0">
                <a:solidFill>
                  <a:srgbClr val="2D75B6"/>
                </a:solidFill>
                <a:latin typeface="Arial"/>
                <a:ea typeface="Arial"/>
                <a:cs typeface="Arial"/>
                <a:sym typeface="Arial"/>
              </a:rPr>
              <a:t>Aká je za tým fyzika?</a:t>
            </a:r>
            <a:endParaRPr sz="3400" b="1" i="0" u="none" strike="noStrike" cap="none" dirty="0">
              <a:solidFill>
                <a:srgbClr val="2D75B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400" b="1" i="0" u="none" strike="noStrike" cap="none" dirty="0">
              <a:solidFill>
                <a:srgbClr val="2D75B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sk-SK" sz="3400" b="1" i="0" u="none" strike="noStrike" cap="none" dirty="0">
                <a:solidFill>
                  <a:srgbClr val="2D75B6"/>
                </a:solidFill>
                <a:latin typeface="Arial"/>
                <a:ea typeface="Arial"/>
                <a:cs typeface="Arial"/>
                <a:sym typeface="Arial"/>
              </a:rPr>
              <a:t>Viem to zreplikovať?</a:t>
            </a:r>
            <a:endParaRPr sz="3400" b="1" i="0" u="none" strike="noStrike" cap="none" dirty="0">
              <a:solidFill>
                <a:srgbClr val="2D75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g3950687d906_1_36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07592" y="3428990"/>
            <a:ext cx="2636414" cy="1323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Ako začať?</a:t>
            </a:r>
            <a:endParaRPr/>
          </a:p>
        </p:txBody>
      </p:sp>
      <p:sp>
        <p:nvSpPr>
          <p:cNvPr id="439" name="Google Shape;439;p4"/>
          <p:cNvSpPr txBox="1"/>
          <p:nvPr/>
        </p:nvSpPr>
        <p:spPr>
          <a:xfrm>
            <a:off x="464550" y="1698525"/>
            <a:ext cx="8395500" cy="46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39750" marR="0" lvl="0" indent="-539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100"/>
              <a:buFont typeface="Arial"/>
              <a:buChar char="•"/>
            </a:pPr>
            <a:r>
              <a:rPr lang="sk-SK" sz="3200" b="1">
                <a:solidFill>
                  <a:srgbClr val="0070C0"/>
                </a:solidFill>
              </a:rPr>
              <a:t>Skúste zreplikovať a pozorovať jav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marR="0" lvl="0" indent="-539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100"/>
              <a:buFont typeface="Arial"/>
              <a:buChar char="•"/>
            </a:pPr>
            <a:r>
              <a:rPr lang="sk-SK" sz="3200" b="1">
                <a:solidFill>
                  <a:srgbClr val="0070C0"/>
                </a:solidFill>
              </a:rPr>
              <a:t>Zostavte kvalitnú aparatúru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marR="0" lvl="0" indent="-539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100"/>
              <a:buFont typeface="Arial"/>
              <a:buChar char="•"/>
            </a:pPr>
            <a:r>
              <a:rPr lang="sk-SK" sz="3200" b="1">
                <a:solidFill>
                  <a:srgbClr val="0070C0"/>
                </a:solidFill>
              </a:rPr>
              <a:t>Odmerajte prvé závislosti</a:t>
            </a:r>
            <a:endParaRPr/>
          </a:p>
          <a:p>
            <a:pPr marL="539750" marR="0" lvl="0" indent="-539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100"/>
              <a:buFont typeface="Arial"/>
              <a:buChar char="•"/>
            </a:pPr>
            <a:r>
              <a:rPr lang="sk-SK" sz="3200" b="1">
                <a:solidFill>
                  <a:srgbClr val="0070C0"/>
                </a:solidFill>
              </a:rPr>
              <a:t>Postupne odvádzajte teóriu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marR="0" lvl="0" indent="-539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100"/>
              <a:buFont typeface="Arial"/>
              <a:buChar char="•"/>
            </a:pPr>
            <a:r>
              <a:rPr lang="sk-SK" sz="3200" b="1">
                <a:solidFill>
                  <a:srgbClr val="0070C0"/>
                </a:solidFill>
              </a:rPr>
              <a:t>Spracujte prezentáciu</a:t>
            </a:r>
            <a:endParaRPr sz="3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950687d906_1_733"/>
          <p:cNvSpPr txBox="1">
            <a:spLocks noGrp="1"/>
          </p:cNvSpPr>
          <p:nvPr>
            <p:ph type="title"/>
          </p:nvPr>
        </p:nvSpPr>
        <p:spPr>
          <a:xfrm>
            <a:off x="554400" y="342000"/>
            <a:ext cx="78867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4800"/>
              <a:buFont typeface="Century Gothic"/>
              <a:buNone/>
            </a:pPr>
            <a:r>
              <a:rPr lang="sk-SK"/>
              <a:t>Teoretické hypotézy</a:t>
            </a:r>
            <a:endParaRPr/>
          </a:p>
        </p:txBody>
      </p:sp>
      <p:sp>
        <p:nvSpPr>
          <p:cNvPr id="445" name="Google Shape;445;g3950687d906_1_733"/>
          <p:cNvSpPr txBox="1"/>
          <p:nvPr/>
        </p:nvSpPr>
        <p:spPr>
          <a:xfrm>
            <a:off x="320550" y="1615175"/>
            <a:ext cx="850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75B6"/>
              </a:buClr>
              <a:buSzPts val="2400"/>
              <a:buFont typeface="Arial"/>
              <a:buChar char="●"/>
            </a:pPr>
            <a:r>
              <a:rPr lang="sk-SK" sz="2400" b="1" i="0" u="none" strike="noStrike" cap="none">
                <a:solidFill>
                  <a:srgbClr val="2D75B6"/>
                </a:solidFill>
                <a:latin typeface="Arial"/>
                <a:ea typeface="Arial"/>
                <a:cs typeface="Arial"/>
                <a:sym typeface="Arial"/>
              </a:rPr>
              <a:t>Spravím si prehľad a naštudujem doterajšiu literatúru</a:t>
            </a:r>
            <a:endParaRPr sz="2400" b="1" i="0" u="none" strike="noStrike" cap="none">
              <a:solidFill>
                <a:srgbClr val="2D75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3950687d906_1_733"/>
          <p:cNvSpPr txBox="1"/>
          <p:nvPr/>
        </p:nvSpPr>
        <p:spPr>
          <a:xfrm>
            <a:off x="407338" y="2343263"/>
            <a:ext cx="3706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sk-SK" sz="2200" b="1" i="0" u="sng" strike="noStrike" cap="none">
                <a:solidFill>
                  <a:srgbClr val="2D75B6"/>
                </a:solidFill>
                <a:latin typeface="Arial"/>
                <a:ea typeface="Arial"/>
                <a:cs typeface="Arial"/>
                <a:sym typeface="Arial"/>
              </a:rPr>
              <a:t>Analytická teória</a:t>
            </a:r>
            <a:endParaRPr sz="2200" b="1" i="0" u="sng" strike="noStrike" cap="none">
              <a:solidFill>
                <a:srgbClr val="2D75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g3950687d906_1_733"/>
          <p:cNvPicPr preferRelativeResize="0"/>
          <p:nvPr/>
        </p:nvPicPr>
        <p:blipFill rotWithShape="1">
          <a:blip r:embed="rId3">
            <a:alphaModFix/>
          </a:blip>
          <a:srcRect b="64933"/>
          <a:stretch/>
        </p:blipFill>
        <p:spPr>
          <a:xfrm>
            <a:off x="2460375" y="3057175"/>
            <a:ext cx="1800225" cy="9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3950687d906_1_733"/>
          <p:cNvPicPr preferRelativeResize="0"/>
          <p:nvPr/>
        </p:nvPicPr>
        <p:blipFill rotWithShape="1">
          <a:blip r:embed="rId3">
            <a:alphaModFix/>
          </a:blip>
          <a:srcRect t="31426" b="24340"/>
          <a:stretch/>
        </p:blipFill>
        <p:spPr>
          <a:xfrm>
            <a:off x="2460375" y="4173075"/>
            <a:ext cx="1800225" cy="11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3950687d906_1_733"/>
          <p:cNvPicPr preferRelativeResize="0"/>
          <p:nvPr/>
        </p:nvPicPr>
        <p:blipFill rotWithShape="1">
          <a:blip r:embed="rId3">
            <a:alphaModFix/>
          </a:blip>
          <a:srcRect t="69882"/>
          <a:stretch/>
        </p:blipFill>
        <p:spPr>
          <a:xfrm>
            <a:off x="2460375" y="5530725"/>
            <a:ext cx="1800225" cy="79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3950687d906_1_733"/>
          <p:cNvSpPr txBox="1"/>
          <p:nvPr/>
        </p:nvSpPr>
        <p:spPr>
          <a:xfrm>
            <a:off x="554388" y="3145700"/>
            <a:ext cx="3706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sk-SK" sz="2200" b="1" i="0" u="none" strike="noStrike" cap="none">
                <a:solidFill>
                  <a:srgbClr val="2D75B6"/>
                </a:solidFill>
                <a:latin typeface="Arial"/>
                <a:ea typeface="Arial"/>
                <a:cs typeface="Arial"/>
                <a:sym typeface="Arial"/>
              </a:rPr>
              <a:t>Dostrel</a:t>
            </a:r>
            <a:endParaRPr sz="2200" b="1" i="0" u="none" strike="noStrike" cap="none">
              <a:solidFill>
                <a:srgbClr val="2D75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g3950687d906_1_733"/>
          <p:cNvSpPr txBox="1"/>
          <p:nvPr/>
        </p:nvSpPr>
        <p:spPr>
          <a:xfrm>
            <a:off x="554388" y="4346550"/>
            <a:ext cx="3706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sk-SK" sz="2200" b="1" i="0" u="none" strike="noStrike" cap="none">
                <a:solidFill>
                  <a:srgbClr val="2D75B6"/>
                </a:solidFill>
                <a:latin typeface="Arial"/>
                <a:ea typeface="Arial"/>
                <a:cs typeface="Arial"/>
                <a:sym typeface="Arial"/>
              </a:rPr>
              <a:t>Max. výška</a:t>
            </a:r>
            <a:endParaRPr sz="2200" b="1" i="0" u="none" strike="noStrike" cap="none">
              <a:solidFill>
                <a:srgbClr val="2D75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3950687d906_1_733"/>
          <p:cNvSpPr txBox="1"/>
          <p:nvPr/>
        </p:nvSpPr>
        <p:spPr>
          <a:xfrm>
            <a:off x="554392" y="5738950"/>
            <a:ext cx="138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sk-SK" sz="2200" b="1" i="0" u="none" strike="noStrike" cap="none">
                <a:solidFill>
                  <a:srgbClr val="2D75B6"/>
                </a:solidFill>
                <a:latin typeface="Arial"/>
                <a:ea typeface="Arial"/>
                <a:cs typeface="Arial"/>
                <a:sym typeface="Arial"/>
              </a:rPr>
              <a:t>Čas letu</a:t>
            </a:r>
            <a:endParaRPr sz="2200" b="1" i="0" u="none" strike="noStrike" cap="none">
              <a:solidFill>
                <a:srgbClr val="2D75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3950687d906_1_733"/>
          <p:cNvSpPr/>
          <p:nvPr/>
        </p:nvSpPr>
        <p:spPr>
          <a:xfrm>
            <a:off x="4677975" y="3279250"/>
            <a:ext cx="4466100" cy="1875300"/>
          </a:xfrm>
          <a:prstGeom prst="rect">
            <a:avLst/>
          </a:prstGeom>
          <a:solidFill>
            <a:srgbClr val="4372C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3950687d906_1_733"/>
          <p:cNvSpPr txBox="1"/>
          <p:nvPr/>
        </p:nvSpPr>
        <p:spPr>
          <a:xfrm>
            <a:off x="4677900" y="3279250"/>
            <a:ext cx="4466100" cy="18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8100" tIns="198100" rIns="198100" bIns="198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sk-SK" sz="5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Zanedbané faktory</a:t>
            </a:r>
            <a:endParaRPr sz="52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p_template_26">
  <a:themeElements>
    <a:clrScheme name="Motív balíka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995</Words>
  <Application>Microsoft Office PowerPoint</Application>
  <PresentationFormat>On-screen Show (4:3)</PresentationFormat>
  <Paragraphs>301</Paragraphs>
  <Slides>53</Slides>
  <Notes>53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rep_template_26</vt:lpstr>
      <vt:lpstr>How to TMF?</vt:lpstr>
      <vt:lpstr>Ako začať?</vt:lpstr>
      <vt:lpstr>Ako zložiť tím?</vt:lpstr>
      <vt:lpstr>Čo to znamená  „vyriešiť“ úlohu?</vt:lpstr>
      <vt:lpstr>Vedecká metóda</vt:lpstr>
      <vt:lpstr>17 otvorených problémov</vt:lpstr>
      <vt:lpstr>Pochopte o čo v úlohe ide</vt:lpstr>
      <vt:lpstr>Ako začať?</vt:lpstr>
      <vt:lpstr>Teoretické hypotézy</vt:lpstr>
      <vt:lpstr>Teoretické hypotézy</vt:lpstr>
      <vt:lpstr>Experimenty</vt:lpstr>
      <vt:lpstr>Príklad – šikmý vrh loptičky</vt:lpstr>
      <vt:lpstr>Príklad – šikmý vrh loptičky</vt:lpstr>
      <vt:lpstr>Spracúvanie dát</vt:lpstr>
      <vt:lpstr>Jeden bod som zmeral náhodne mimo ostatné</vt:lpstr>
      <vt:lpstr>Opakovanie meraní</vt:lpstr>
      <vt:lpstr>Štatistická chyba</vt:lpstr>
      <vt:lpstr>Chybové úsečky</vt:lpstr>
      <vt:lpstr>Typy errorbarov</vt:lpstr>
      <vt:lpstr>Zobrazenie štatistickej chyby</vt:lpstr>
      <vt:lpstr>Ideálny graf</vt:lpstr>
      <vt:lpstr>Zobrazovanie záverov</vt:lpstr>
      <vt:lpstr>Grafy</vt:lpstr>
      <vt:lpstr>Grafy</vt:lpstr>
      <vt:lpstr>Ideálny graf?...skoro</vt:lpstr>
      <vt:lpstr>Ideálny graf</vt:lpstr>
      <vt:lpstr>Ideálny graf</vt:lpstr>
      <vt:lpstr>Hodnotenie prezentácie</vt:lpstr>
      <vt:lpstr>PowerPoint Presentation</vt:lpstr>
      <vt:lpstr>Body za prezentáciu</vt:lpstr>
      <vt:lpstr>Prezentácia</vt:lpstr>
      <vt:lpstr>Ako dobre pripraviť prezentáciu?</vt:lpstr>
      <vt:lpstr>PowerPoint Presentation</vt:lpstr>
      <vt:lpstr>Principle</vt:lpstr>
      <vt:lpstr>Principle</vt:lpstr>
      <vt:lpstr>Formation of the cells</vt:lpstr>
      <vt:lpstr>Ako dobre odprezentovať prezentáciu?</vt:lpstr>
      <vt:lpstr>Time management</vt:lpstr>
      <vt:lpstr>Oponentúra a recenzia</vt:lpstr>
      <vt:lpstr>Oponentúra</vt:lpstr>
      <vt:lpstr>Recenzia</vt:lpstr>
      <vt:lpstr>Otázky poroty</vt:lpstr>
      <vt:lpstr>Na čo treba pamätať</vt:lpstr>
      <vt:lpstr>Tímová práca</vt:lpstr>
      <vt:lpstr>Potrebujem pomoc</vt:lpstr>
      <vt:lpstr>Čo mi to prinieslo?</vt:lpstr>
      <vt:lpstr>Práca na projekte</vt:lpstr>
      <vt:lpstr>Zlepšenie vo fyzike</vt:lpstr>
      <vt:lpstr>Osobný rozvoj</vt:lpstr>
      <vt:lpstr>Komunita</vt:lpstr>
      <vt:lpstr>Medzinárodné kolo</vt:lpstr>
      <vt:lpstr>Ocenenia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TMF?</dc:title>
  <dc:creator>Oleárová Anna</dc:creator>
  <cp:lastModifiedBy>Pleidelová Kristína</cp:lastModifiedBy>
  <cp:revision>2</cp:revision>
  <dcterms:created xsi:type="dcterms:W3CDTF">2025-10-05T17:59:16Z</dcterms:created>
  <dcterms:modified xsi:type="dcterms:W3CDTF">2025-10-24T11:20:31Z</dcterms:modified>
</cp:coreProperties>
</file>